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wdp" ContentType="image/vnd.ms-photo"/>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86"/>
  </p:notesMasterIdLst>
  <p:sldIdLst>
    <p:sldId id="631" r:id="rId2"/>
    <p:sldId id="1169" r:id="rId3"/>
    <p:sldId id="1110" r:id="rId4"/>
    <p:sldId id="1214" r:id="rId5"/>
    <p:sldId id="1241" r:id="rId6"/>
    <p:sldId id="1215" r:id="rId7"/>
    <p:sldId id="1242" r:id="rId8"/>
    <p:sldId id="1217" r:id="rId9"/>
    <p:sldId id="1220" r:id="rId10"/>
    <p:sldId id="1219" r:id="rId11"/>
    <p:sldId id="1222" r:id="rId12"/>
    <p:sldId id="1223" r:id="rId13"/>
    <p:sldId id="1231" r:id="rId14"/>
    <p:sldId id="1243" r:id="rId15"/>
    <p:sldId id="1232" r:id="rId16"/>
    <p:sldId id="1230" r:id="rId17"/>
    <p:sldId id="1233" r:id="rId18"/>
    <p:sldId id="1234" r:id="rId19"/>
    <p:sldId id="1236" r:id="rId20"/>
    <p:sldId id="1218" r:id="rId21"/>
    <p:sldId id="1237" r:id="rId22"/>
    <p:sldId id="1221" r:id="rId23"/>
    <p:sldId id="1244" r:id="rId24"/>
    <p:sldId id="1238" r:id="rId25"/>
    <p:sldId id="1239" r:id="rId26"/>
    <p:sldId id="1240" r:id="rId27"/>
    <p:sldId id="1225" r:id="rId28"/>
    <p:sldId id="1245" r:id="rId29"/>
    <p:sldId id="1226" r:id="rId30"/>
    <p:sldId id="1228" r:id="rId31"/>
    <p:sldId id="1229" r:id="rId32"/>
    <p:sldId id="1246" r:id="rId33"/>
    <p:sldId id="1170" r:id="rId34"/>
    <p:sldId id="1206" r:id="rId35"/>
    <p:sldId id="1173" r:id="rId36"/>
    <p:sldId id="1213" r:id="rId37"/>
    <p:sldId id="1212" r:id="rId38"/>
    <p:sldId id="1174" r:id="rId39"/>
    <p:sldId id="1175" r:id="rId40"/>
    <p:sldId id="1176" r:id="rId41"/>
    <p:sldId id="1177" r:id="rId42"/>
    <p:sldId id="1178" r:id="rId43"/>
    <p:sldId id="1179" r:id="rId44"/>
    <p:sldId id="1180" r:id="rId45"/>
    <p:sldId id="1181" r:id="rId46"/>
    <p:sldId id="1182" r:id="rId47"/>
    <p:sldId id="1183" r:id="rId48"/>
    <p:sldId id="1184" r:id="rId49"/>
    <p:sldId id="1185" r:id="rId50"/>
    <p:sldId id="1186" r:id="rId51"/>
    <p:sldId id="1187" r:id="rId52"/>
    <p:sldId id="1188" r:id="rId53"/>
    <p:sldId id="1189" r:id="rId54"/>
    <p:sldId id="1207" r:id="rId55"/>
    <p:sldId id="1208" r:id="rId56"/>
    <p:sldId id="1191" r:id="rId57"/>
    <p:sldId id="1192" r:id="rId58"/>
    <p:sldId id="1193" r:id="rId59"/>
    <p:sldId id="1194" r:id="rId60"/>
    <p:sldId id="1195" r:id="rId61"/>
    <p:sldId id="1196" r:id="rId62"/>
    <p:sldId id="1197" r:id="rId63"/>
    <p:sldId id="1198" r:id="rId64"/>
    <p:sldId id="1199" r:id="rId65"/>
    <p:sldId id="1200" r:id="rId66"/>
    <p:sldId id="1201" r:id="rId67"/>
    <p:sldId id="1202" r:id="rId68"/>
    <p:sldId id="1203" r:id="rId69"/>
    <p:sldId id="1204" r:id="rId70"/>
    <p:sldId id="1205" r:id="rId71"/>
    <p:sldId id="1247" r:id="rId72"/>
    <p:sldId id="1209" r:id="rId73"/>
    <p:sldId id="1210" r:id="rId74"/>
    <p:sldId id="1153" r:id="rId75"/>
    <p:sldId id="1154" r:id="rId76"/>
    <p:sldId id="1155" r:id="rId77"/>
    <p:sldId id="1156" r:id="rId78"/>
    <p:sldId id="1157" r:id="rId79"/>
    <p:sldId id="1158" r:id="rId80"/>
    <p:sldId id="1159" r:id="rId81"/>
    <p:sldId id="1160" r:id="rId82"/>
    <p:sldId id="1161" r:id="rId83"/>
    <p:sldId id="1162" r:id="rId84"/>
    <p:sldId id="1108" r:id="rId85"/>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FFFFFF"/>
    <a:srgbClr val="F2F2F2"/>
    <a:srgbClr val="D0CEB6"/>
    <a:srgbClr val="59AAE4"/>
    <a:srgbClr val="44639F"/>
    <a:srgbClr val="C3D6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73"/>
    <p:restoredTop sz="82882"/>
  </p:normalViewPr>
  <p:slideViewPr>
    <p:cSldViewPr snapToGrid="0">
      <p:cViewPr varScale="1">
        <p:scale>
          <a:sx n="76" d="100"/>
          <a:sy n="76" d="100"/>
        </p:scale>
        <p:origin x="1376" y="200"/>
      </p:cViewPr>
      <p:guideLst>
        <p:guide orient="horz" pos="2160"/>
        <p:guide pos="2880"/>
      </p:guideLst>
    </p:cSldViewPr>
  </p:slideViewPr>
  <p:outlineViewPr>
    <p:cViewPr varScale="1">
      <p:scale>
        <a:sx n="170" d="200"/>
        <a:sy n="170" d="200"/>
      </p:scale>
      <p:origin x="0" y="-6008"/>
    </p:cViewPr>
  </p:outlineViewPr>
  <p:notesTextViewPr>
    <p:cViewPr>
      <p:scale>
        <a:sx n="1" d="1"/>
        <a:sy n="1" d="1"/>
      </p:scale>
      <p:origin x="0" y="0"/>
    </p:cViewPr>
  </p:notesTextViewPr>
  <p:notesViewPr>
    <p:cSldViewPr snapToGrid="0">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3074"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endParaRPr lang="en-US" altLang="en-US"/>
          </a:p>
        </p:txBody>
      </p:sp>
      <p:sp>
        <p:nvSpPr>
          <p:cNvPr id="3075"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6"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7"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8"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fld id="{38FAC162-A4CF-7F46-93EB-50637C42192E}" type="slidenum">
              <a:rPr lang="en-US" altLang="en-US"/>
              <a:pPr/>
              <a:t>‹#›</a:t>
            </a:fld>
            <a:endParaRPr lang="en-US" altLang="en-US"/>
          </a:p>
        </p:txBody>
      </p:sp>
    </p:spTree>
    <p:extLst>
      <p:ext uri="{BB962C8B-B14F-4D97-AF65-F5344CB8AC3E}">
        <p14:creationId xmlns:p14="http://schemas.microsoft.com/office/powerpoint/2010/main" val="21058064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92463B-E03A-E64A-B141-306247F0295D}" type="slidenum">
              <a:rPr lang="en-US" altLang="en-US"/>
              <a:pPr/>
              <a:t>1</a:t>
            </a:fld>
            <a:endParaRPr lang="en-US" altLang="en-US"/>
          </a:p>
        </p:txBody>
      </p:sp>
      <p:sp>
        <p:nvSpPr>
          <p:cNvPr id="88065"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93800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56</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921716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74</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68774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The right way to think about</a:t>
            </a:r>
            <a:r>
              <a:rPr lang="en-US" baseline="0" dirty="0" smtClean="0"/>
              <a:t> computer science in our education system is that it is foundational</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7522C71-FE57-4B9A-AC4B-B46CC73ADB87}" type="slidenum">
              <a:rPr lang="en-US" smtClean="0"/>
              <a:t>80</a:t>
            </a:fld>
            <a:endParaRPr lang="en-US"/>
          </a:p>
        </p:txBody>
      </p:sp>
    </p:spTree>
    <p:extLst>
      <p:ext uri="{BB962C8B-B14F-4D97-AF65-F5344CB8AC3E}">
        <p14:creationId xmlns:p14="http://schemas.microsoft.com/office/powerpoint/2010/main" val="1586392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672024" rtl="0" eaLnBrk="1" fontAlgn="auto" latinLnBrk="0" hangingPunct="1">
              <a:lnSpc>
                <a:spcPct val="100000"/>
              </a:lnSpc>
              <a:spcBef>
                <a:spcPts val="0"/>
              </a:spcBef>
              <a:spcAft>
                <a:spcPts val="0"/>
              </a:spcAft>
              <a:buClrTx/>
              <a:buSzTx/>
              <a:buFontTx/>
              <a:buNone/>
              <a:tabLst/>
              <a:defRPr/>
            </a:pPr>
            <a:r>
              <a:rPr lang="en-US" dirty="0" smtClean="0"/>
              <a:t>The right way to think about</a:t>
            </a:r>
            <a:r>
              <a:rPr lang="en-US" baseline="0" dirty="0" smtClean="0"/>
              <a:t> computer science in our education system is that it is foundational</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7522C71-FE57-4B9A-AC4B-B46CC73ADB87}" type="slidenum">
              <a:rPr lang="en-US" smtClean="0"/>
              <a:t>81</a:t>
            </a:fld>
            <a:endParaRPr lang="en-US"/>
          </a:p>
        </p:txBody>
      </p:sp>
    </p:spTree>
    <p:extLst>
      <p:ext uri="{BB962C8B-B14F-4D97-AF65-F5344CB8AC3E}">
        <p14:creationId xmlns:p14="http://schemas.microsoft.com/office/powerpoint/2010/main" val="1419133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 typeface="Arial"/>
              <a:buChar char="•"/>
            </a:pPr>
            <a:r>
              <a:rPr lang="en-US" dirty="0" smtClean="0"/>
              <a:t>So let’s take a little audience</a:t>
            </a:r>
            <a:r>
              <a:rPr lang="en-US" baseline="0" dirty="0" smtClean="0"/>
              <a:t> pop-quiz</a:t>
            </a:r>
          </a:p>
          <a:p>
            <a:pPr marL="171450" indent="-171450">
              <a:buFont typeface="Arial"/>
              <a:buChar char="•"/>
            </a:pPr>
            <a:r>
              <a:rPr lang="en-US" dirty="0" smtClean="0"/>
              <a:t>How many</a:t>
            </a:r>
            <a:r>
              <a:rPr lang="en-US" baseline="0" dirty="0" smtClean="0"/>
              <a:t> of you can answer these questions?</a:t>
            </a:r>
          </a:p>
          <a:p>
            <a:pPr marL="171450" indent="-171450">
              <a:buFont typeface="Arial"/>
              <a:buChar char="•"/>
            </a:pPr>
            <a:r>
              <a:rPr lang="en-US" baseline="0" dirty="0" smtClean="0"/>
              <a:t>What is photosynthesis?</a:t>
            </a:r>
          </a:p>
          <a:p>
            <a:pPr marL="171450" indent="-171450">
              <a:buFont typeface="Arial"/>
              <a:buChar char="•"/>
            </a:pPr>
            <a:r>
              <a:rPr lang="en-US" baseline="0" dirty="0" smtClean="0"/>
              <a:t>Or what is H2O?</a:t>
            </a:r>
          </a:p>
          <a:p>
            <a:pPr marL="171450" indent="-171450">
              <a:buFont typeface="Arial"/>
              <a:buChar char="•"/>
            </a:pPr>
            <a:r>
              <a:rPr lang="en-US" baseline="0" dirty="0" smtClean="0"/>
              <a:t>These are all things that we expect kids to graduate high school knowing</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Every 21</a:t>
            </a:r>
            <a:r>
              <a:rPr lang="en-US" baseline="30000" dirty="0" smtClean="0"/>
              <a:t>st</a:t>
            </a:r>
            <a:r>
              <a:rPr lang="en-US" baseline="0" dirty="0" smtClean="0"/>
              <a:t> century student should </a:t>
            </a:r>
            <a:r>
              <a:rPr lang="en-US" i="1" baseline="0" dirty="0" smtClean="0"/>
              <a:t>also</a:t>
            </a:r>
            <a:r>
              <a:rPr lang="en-US" baseline="0" dirty="0" smtClean="0"/>
              <a:t> have a chance to learn about algorithms, how to make an app, or how the internet works. </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Right now there’s no expectation in our schools that students will even have a basic understanding of these concepts, even though they are driving a large part of our society.</a:t>
            </a:r>
          </a:p>
          <a:p>
            <a:pPr marL="171450" marR="0" indent="-171450" algn="l" defTabSz="228567" rtl="0" eaLnBrk="1" fontAlgn="auto" latinLnBrk="0" hangingPunct="1">
              <a:lnSpc>
                <a:spcPct val="100000"/>
              </a:lnSpc>
              <a:spcBef>
                <a:spcPts val="0"/>
              </a:spcBef>
              <a:spcAft>
                <a:spcPts val="0"/>
              </a:spcAft>
              <a:buClrTx/>
              <a:buSzTx/>
              <a:buFont typeface="Arial"/>
              <a:buChar char="•"/>
              <a:tabLst/>
              <a:defRPr/>
            </a:pPr>
            <a:r>
              <a:rPr lang="en-US" baseline="0" dirty="0" smtClean="0"/>
              <a:t>It is equally important that students understand what a “for loop” is and how it is used and how to design algorithms is as it is that they understand how to solve an equation or how plants live</a:t>
            </a:r>
          </a:p>
          <a:p>
            <a:pPr marL="171450" indent="-171450">
              <a:buFont typeface="Arial"/>
              <a:buChar char="•"/>
            </a:pPr>
            <a:r>
              <a:rPr lang="en-US" dirty="0" smtClean="0"/>
              <a:t>The main reason</a:t>
            </a:r>
            <a:r>
              <a:rPr lang="en-US" baseline="0" dirty="0" smtClean="0"/>
              <a:t> that computer science is now foundational knowledge necessary in every school is because it will allow students to think about problems differently</a:t>
            </a:r>
          </a:p>
          <a:p>
            <a:pPr marL="171450" indent="-171450">
              <a:buFont typeface="Arial"/>
              <a:buChar char="•"/>
            </a:pPr>
            <a:r>
              <a:rPr lang="en-US" baseline="0" dirty="0" smtClean="0"/>
              <a:t>Students will gain computational thinking skills, which embody a more robust way to think about problems</a:t>
            </a:r>
          </a:p>
          <a:p>
            <a:pPr marL="171450" indent="-171450">
              <a:buFont typeface="Arial"/>
              <a:buChar char="•"/>
            </a:pPr>
            <a:r>
              <a:rPr lang="en-US" baseline="0" dirty="0" smtClean="0"/>
              <a:t>And the problem solving process can be applied to any field of study and to any problem</a:t>
            </a:r>
          </a:p>
          <a:p>
            <a:pPr marL="171450" indent="-171450">
              <a:buFont typeface="Arial"/>
              <a:buChar char="•"/>
            </a:pPr>
            <a:r>
              <a:rPr lang="en-US" baseline="0" dirty="0" smtClean="0"/>
              <a:t>If you are facing a big, ambiguous project at home or at work, computational thinking and problem solving processes can help you break this problem into smaller chunks. Recognizing what’s important and what needs to be solved first are critical thinking skills that are valuable in ANY context</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7522C71-FE57-4B9A-AC4B-B46CC73ADB87}" type="slidenum">
              <a:rPr lang="en-US" smtClean="0"/>
              <a:t>82</a:t>
            </a:fld>
            <a:endParaRPr lang="en-US"/>
          </a:p>
        </p:txBody>
      </p:sp>
    </p:spTree>
    <p:extLst>
      <p:ext uri="{BB962C8B-B14F-4D97-AF65-F5344CB8AC3E}">
        <p14:creationId xmlns:p14="http://schemas.microsoft.com/office/powerpoint/2010/main" val="1955723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84</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768855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2</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5816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3</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93657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19</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latin typeface="Times New Roman" charset="0"/>
              </a:rPr>
              <a:t>DEMO</a:t>
            </a:r>
          </a:p>
        </p:txBody>
      </p:sp>
    </p:spTree>
    <p:extLst>
      <p:ext uri="{BB962C8B-B14F-4D97-AF65-F5344CB8AC3E}">
        <p14:creationId xmlns:p14="http://schemas.microsoft.com/office/powerpoint/2010/main" val="1562382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AA15F-8F65-D645-B4F5-AE25A3F9C3E8}" type="slidenum">
              <a:rPr lang="en-US"/>
              <a:pPr/>
              <a:t>21</a:t>
            </a:fld>
            <a:endParaRPr lang="en-US"/>
          </a:p>
        </p:txBody>
      </p:sp>
      <p:sp>
        <p:nvSpPr>
          <p:cNvPr id="492546"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2547"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752741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4613" y="8685213"/>
            <a:ext cx="2971800" cy="457200"/>
          </a:xfrm>
          <a:prstGeom prst="rect">
            <a:avLst/>
          </a:prstGeom>
          <a:ln/>
        </p:spPr>
        <p:txBody>
          <a:bodyPr/>
          <a:lstStyle/>
          <a:p>
            <a:fld id="{46802942-AB1B-6C4A-918A-406454FD1B39}" type="slidenum">
              <a:rPr lang="en-US"/>
              <a:pPr/>
              <a:t>36</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10694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4613" y="8685213"/>
            <a:ext cx="2971800" cy="457200"/>
          </a:xfrm>
          <a:prstGeom prst="rect">
            <a:avLst/>
          </a:prstGeom>
          <a:ln/>
        </p:spPr>
        <p:txBody>
          <a:bodyPr/>
          <a:lstStyle/>
          <a:p>
            <a:fld id="{46802942-AB1B-6C4A-918A-406454FD1B39}" type="slidenum">
              <a:rPr lang="en-US"/>
              <a:pPr/>
              <a:t>37</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6069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4613" y="8685213"/>
            <a:ext cx="2971800" cy="457200"/>
          </a:xfrm>
          <a:prstGeom prst="rect">
            <a:avLst/>
          </a:prstGeom>
          <a:ln/>
        </p:spPr>
        <p:txBody>
          <a:bodyPr/>
          <a:lstStyle/>
          <a:p>
            <a:fld id="{46802942-AB1B-6C4A-918A-406454FD1B39}" type="slidenum">
              <a:rPr lang="en-US"/>
              <a:pPr/>
              <a:t>38</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69839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pPr>
              <a:defRPr i="1"/>
            </a:pPr>
            <a:r>
              <a:t>MARKET SIZE</a:t>
            </a:r>
          </a:p>
          <a:p>
            <a:pPr>
              <a:defRPr i="1"/>
            </a:pPr>
            <a:r>
              <a:t>PURPOSE: </a:t>
            </a:r>
            <a:r>
              <a:rPr i="0"/>
              <a:t>The market for lighting in live shows is huge and growing</a:t>
            </a:r>
          </a:p>
          <a:p>
            <a:pPr>
              <a:defRPr i="1"/>
            </a:pPr>
            <a:r>
              <a:t>QUESTION:</a:t>
            </a:r>
            <a:r>
              <a:rPr i="0"/>
              <a:t> What is the market opportunity?</a:t>
            </a:r>
          </a:p>
        </p:txBody>
      </p:sp>
    </p:spTree>
    <p:extLst>
      <p:ext uri="{BB962C8B-B14F-4D97-AF65-F5344CB8AC3E}">
        <p14:creationId xmlns:p14="http://schemas.microsoft.com/office/powerpoint/2010/main" val="100121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E464390-E3C0-6246-A9EA-4A8125D5A5D6}" type="slidenum">
              <a:rPr lang="en-US" altLang="en-US" smtClean="0"/>
              <a:pPr/>
              <a:t>‹#›</a:t>
            </a:fld>
            <a:endParaRPr lang="en-US" altLang="en-US"/>
          </a:p>
        </p:txBody>
      </p:sp>
    </p:spTree>
    <p:extLst>
      <p:ext uri="{BB962C8B-B14F-4D97-AF65-F5344CB8AC3E}">
        <p14:creationId xmlns:p14="http://schemas.microsoft.com/office/powerpoint/2010/main" val="142857437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F37BF85-4567-C64C-AA03-9966FEE519A4}" type="slidenum">
              <a:rPr lang="en-US" altLang="en-US" smtClean="0"/>
              <a:pPr/>
              <a:t>‹#›</a:t>
            </a:fld>
            <a:endParaRPr lang="en-US" altLang="en-US"/>
          </a:p>
        </p:txBody>
      </p:sp>
    </p:spTree>
    <p:extLst>
      <p:ext uri="{BB962C8B-B14F-4D97-AF65-F5344CB8AC3E}">
        <p14:creationId xmlns:p14="http://schemas.microsoft.com/office/powerpoint/2010/main" val="87571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02EF9E5-6900-A64C-B9D7-1A0B8BF6A9FC}" type="slidenum">
              <a:rPr lang="en-US" altLang="en-US" smtClean="0"/>
              <a:pPr/>
              <a:t>‹#›</a:t>
            </a:fld>
            <a:endParaRPr lang="en-US" altLang="en-US"/>
          </a:p>
        </p:txBody>
      </p:sp>
    </p:spTree>
    <p:extLst>
      <p:ext uri="{BB962C8B-B14F-4D97-AF65-F5344CB8AC3E}">
        <p14:creationId xmlns:p14="http://schemas.microsoft.com/office/powerpoint/2010/main" val="136495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04031" y="7006699"/>
            <a:ext cx="2352146" cy="402483"/>
          </a:xfrm>
          <a:prstGeom prst="rect">
            <a:avLst/>
          </a:prstGeom>
        </p:spPr>
        <p:txBody>
          <a:bodyPr/>
          <a:lstStyle/>
          <a:p>
            <a:fld id="{D07016D4-4978-434B-9B8C-25DCA86072DA}"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776437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04031" y="7006699"/>
            <a:ext cx="2352146" cy="402483"/>
          </a:xfrm>
          <a:prstGeom prst="rect">
            <a:avLst/>
          </a:prstGeom>
        </p:spPr>
        <p:txBody>
          <a:bodyPr/>
          <a:lstStyle/>
          <a:p>
            <a:fld id="{D07016D4-4978-434B-9B8C-25DCA86072DA}"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230658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04031" y="7006699"/>
            <a:ext cx="2352146" cy="402483"/>
          </a:xfrm>
          <a:prstGeom prst="rect">
            <a:avLst/>
          </a:prstGeom>
        </p:spPr>
        <p:txBody>
          <a:bodyPr/>
          <a:lstStyle/>
          <a:p>
            <a:fld id="{D07016D4-4978-434B-9B8C-25DCA86072DA}"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695737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04031" y="7006699"/>
            <a:ext cx="2352146" cy="402483"/>
          </a:xfrm>
          <a:prstGeom prst="rect">
            <a:avLst/>
          </a:prstGeom>
        </p:spPr>
        <p:txBody>
          <a:bodyPr/>
          <a:lstStyle/>
          <a:p>
            <a:fld id="{D07016D4-4978-434B-9B8C-25DCA86072DA}"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2949410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04031" y="7006699"/>
            <a:ext cx="2352146" cy="402483"/>
          </a:xfrm>
          <a:prstGeom prst="rect">
            <a:avLst/>
          </a:prstGeom>
        </p:spPr>
        <p:txBody>
          <a:bodyPr/>
          <a:lstStyle/>
          <a:p>
            <a:fld id="{D07016D4-4978-434B-9B8C-25DCA86072DA}"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565368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04031" y="7006699"/>
            <a:ext cx="2352146" cy="402483"/>
          </a:xfrm>
          <a:prstGeom prst="rect">
            <a:avLst/>
          </a:prstGeom>
        </p:spPr>
        <p:txBody>
          <a:bodyPr/>
          <a:lstStyle/>
          <a:p>
            <a:fld id="{D07016D4-4978-434B-9B8C-25DCA86072DA}"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456645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04031" y="7006699"/>
            <a:ext cx="2352146" cy="402483"/>
          </a:xfrm>
          <a:prstGeom prst="rect">
            <a:avLst/>
          </a:prstGeom>
        </p:spPr>
        <p:txBody>
          <a:bodyPr/>
          <a:lstStyle/>
          <a:p>
            <a:fld id="{D07016D4-4978-434B-9B8C-25DCA86072DA}"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801331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04031" y="7006699"/>
            <a:ext cx="2352146" cy="402483"/>
          </a:xfrm>
          <a:prstGeom prst="rect">
            <a:avLst/>
          </a:prstGeom>
        </p:spPr>
        <p:txBody>
          <a:bodyPr/>
          <a:lstStyle/>
          <a:p>
            <a:fld id="{D07016D4-4978-434B-9B8C-25DCA86072DA}"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73970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0E62954-1DCA-3642-A768-3E38F037C90C}" type="slidenum">
              <a:rPr lang="en-US" altLang="en-US" smtClean="0"/>
              <a:pPr/>
              <a:t>‹#›</a:t>
            </a:fld>
            <a:endParaRPr lang="en-US" altLang="en-US"/>
          </a:p>
        </p:txBody>
      </p:sp>
    </p:spTree>
    <p:extLst>
      <p:ext uri="{BB962C8B-B14F-4D97-AF65-F5344CB8AC3E}">
        <p14:creationId xmlns:p14="http://schemas.microsoft.com/office/powerpoint/2010/main" val="118234716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04031" y="7006699"/>
            <a:ext cx="2352146" cy="402483"/>
          </a:xfrm>
          <a:prstGeom prst="rect">
            <a:avLst/>
          </a:prstGeom>
        </p:spPr>
        <p:txBody>
          <a:bodyPr/>
          <a:lstStyle/>
          <a:p>
            <a:fld id="{D07016D4-4978-434B-9B8C-25DCA86072DA}"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119427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04031" y="7006699"/>
            <a:ext cx="2352146" cy="402483"/>
          </a:xfrm>
          <a:prstGeom prst="rect">
            <a:avLst/>
          </a:prstGeom>
        </p:spPr>
        <p:txBody>
          <a:bodyPr/>
          <a:lstStyle/>
          <a:p>
            <a:fld id="{D07016D4-4978-434B-9B8C-25DCA86072DA}" type="datetimeFigureOut">
              <a:rPr lang="en-US" smtClean="0"/>
              <a:t>3/13/17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35175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31" y="1763925"/>
            <a:ext cx="9072563" cy="498903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4666838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31" y="1763925"/>
            <a:ext cx="9072563" cy="498903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99027291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31" y="1763925"/>
            <a:ext cx="9072563" cy="498903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23212694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31" y="1763925"/>
            <a:ext cx="9072563" cy="498903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5897805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solidFill>
                  <a:schemeClr val="tx1">
                    <a:tint val="7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4DC648A-B16F-A942-A742-0443287FB40C}" type="slidenum">
              <a:rPr lang="en-US" altLang="en-US" smtClean="0"/>
              <a:pPr/>
              <a:t>‹#›</a:t>
            </a:fld>
            <a:endParaRPr lang="en-US" altLang="en-US"/>
          </a:p>
        </p:txBody>
      </p:sp>
    </p:spTree>
    <p:extLst>
      <p:ext uri="{BB962C8B-B14F-4D97-AF65-F5344CB8AC3E}">
        <p14:creationId xmlns:p14="http://schemas.microsoft.com/office/powerpoint/2010/main" val="1042616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6F4C23B-6B64-2645-BCEC-407402D52EA3}" type="slidenum">
              <a:rPr lang="en-US" altLang="en-US" smtClean="0"/>
              <a:pPr/>
              <a:t>‹#›</a:t>
            </a:fld>
            <a:endParaRPr lang="en-US" altLang="en-US"/>
          </a:p>
        </p:txBody>
      </p:sp>
    </p:spTree>
    <p:extLst>
      <p:ext uri="{BB962C8B-B14F-4D97-AF65-F5344CB8AC3E}">
        <p14:creationId xmlns:p14="http://schemas.microsoft.com/office/powerpoint/2010/main" val="193583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69C27266-6D70-B74B-9401-AA4C912077C8}" type="slidenum">
              <a:rPr lang="en-US" altLang="en-US" smtClean="0"/>
              <a:pPr/>
              <a:t>‹#›</a:t>
            </a:fld>
            <a:endParaRPr lang="en-US" altLang="en-US"/>
          </a:p>
        </p:txBody>
      </p:sp>
    </p:spTree>
    <p:extLst>
      <p:ext uri="{BB962C8B-B14F-4D97-AF65-F5344CB8AC3E}">
        <p14:creationId xmlns:p14="http://schemas.microsoft.com/office/powerpoint/2010/main" val="1194449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3FC203D-0946-1C4D-B1C3-F9E015387C6A}" type="slidenum">
              <a:rPr lang="en-US" altLang="en-US" smtClean="0"/>
              <a:pPr/>
              <a:t>‹#›</a:t>
            </a:fld>
            <a:endParaRPr lang="en-US" altLang="en-US"/>
          </a:p>
        </p:txBody>
      </p:sp>
    </p:spTree>
    <p:extLst>
      <p:ext uri="{BB962C8B-B14F-4D97-AF65-F5344CB8AC3E}">
        <p14:creationId xmlns:p14="http://schemas.microsoft.com/office/powerpoint/2010/main" val="44359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CE2CB1B-F2F6-AE40-B8CF-69372816E4A1}" type="slidenum">
              <a:rPr lang="en-US" altLang="en-US" smtClean="0"/>
              <a:pPr/>
              <a:t>‹#›</a:t>
            </a:fld>
            <a:endParaRPr lang="en-US" altLang="en-US"/>
          </a:p>
        </p:txBody>
      </p:sp>
    </p:spTree>
    <p:extLst>
      <p:ext uri="{BB962C8B-B14F-4D97-AF65-F5344CB8AC3E}">
        <p14:creationId xmlns:p14="http://schemas.microsoft.com/office/powerpoint/2010/main" val="163028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smtClean="0"/>
              <a:t>Click to edit Master title style</a:t>
            </a:r>
            <a:endParaRPr lang="en-US"/>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70EA07F9-978F-F748-9934-F3AFCC5F9D2B}" type="slidenum">
              <a:rPr lang="en-US" altLang="en-US" smtClean="0"/>
              <a:pPr/>
              <a:t>‹#›</a:t>
            </a:fld>
            <a:endParaRPr lang="en-US" altLang="en-US"/>
          </a:p>
        </p:txBody>
      </p:sp>
    </p:spTree>
    <p:extLst>
      <p:ext uri="{BB962C8B-B14F-4D97-AF65-F5344CB8AC3E}">
        <p14:creationId xmlns:p14="http://schemas.microsoft.com/office/powerpoint/2010/main" val="44178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7C7A288-403A-C549-B31A-2CDE8B63024D}" type="slidenum">
              <a:rPr lang="en-US" altLang="en-US" smtClean="0"/>
              <a:pPr/>
              <a:t>‹#›</a:t>
            </a:fld>
            <a:endParaRPr lang="en-US" altLang="en-US"/>
          </a:p>
        </p:txBody>
      </p:sp>
    </p:spTree>
    <p:extLst>
      <p:ext uri="{BB962C8B-B14F-4D97-AF65-F5344CB8AC3E}">
        <p14:creationId xmlns:p14="http://schemas.microsoft.com/office/powerpoint/2010/main" val="1309343764"/>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4031" y="1763925"/>
            <a:ext cx="9072563" cy="49890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4031" y="7006699"/>
            <a:ext cx="2352146" cy="402483"/>
          </a:xfrm>
          <a:prstGeom prst="rect">
            <a:avLst/>
          </a:prstGeom>
        </p:spPr>
        <p:txBody>
          <a:bodyPr vert="horz" lIns="91440" tIns="45720" rIns="91440" bIns="45720" rtlCol="0" anchor="ctr"/>
          <a:lstStyle>
            <a:lvl1pPr algn="l">
              <a:defRPr sz="1323">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444214" y="7006699"/>
            <a:ext cx="31921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7224448" y="7006699"/>
            <a:ext cx="2352146"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80398846-027C-9547-944B-264580DE8EF3}" type="slidenum">
              <a:rPr lang="en-US" altLang="en-US" smtClean="0"/>
              <a:pPr/>
              <a:t>‹#›</a:t>
            </a:fld>
            <a:endParaRPr lang="en-US" altLang="en-US"/>
          </a:p>
        </p:txBody>
      </p:sp>
      <p:pic>
        <p:nvPicPr>
          <p:cNvPr id="7" name="Picture 4" descr="C:\Users\Chris\University\Teaching\cs221\WWW\slides\img\stanford.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3156230" y="7152555"/>
            <a:ext cx="3418052" cy="349968"/>
          </a:xfrm>
          <a:prstGeom prst="rect">
            <a:avLst/>
          </a:prstGeom>
          <a:noFill/>
        </p:spPr>
        <p:txBody>
          <a:bodyPr wrap="none" rtlCol="0">
            <a:spAutoFit/>
          </a:bodyPr>
          <a:lstStyle/>
          <a:p>
            <a:r>
              <a:rPr lang="en-US" smtClean="0">
                <a:solidFill>
                  <a:schemeClr val="bg1">
                    <a:lumMod val="65000"/>
                  </a:schemeClr>
                </a:solidFill>
                <a:latin typeface="+mj-lt"/>
              </a:rPr>
              <a:t>Piech, CS106A</a:t>
            </a:r>
            <a:r>
              <a:rPr lang="en-US" dirty="0" smtClean="0">
                <a:solidFill>
                  <a:schemeClr val="bg1">
                    <a:lumMod val="65000"/>
                  </a:schemeClr>
                </a:solidFill>
                <a:latin typeface="+mj-lt"/>
              </a:rPr>
              <a:t>,</a:t>
            </a:r>
            <a:r>
              <a:rPr lang="en-US" baseline="0" dirty="0" smtClean="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6408674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Lst>
  <p:timing>
    <p:tnLst>
      <p:par>
        <p:cTn id="1" dur="indefinite" restart="never" nodeType="tmRoot"/>
      </p:par>
    </p:tnLst>
  </p:timing>
  <p:txStyles>
    <p:titleStyle>
      <a:lvl1pPr algn="ctr" defTabSz="503972" rtl="0" eaLnBrk="1" latinLnBrk="0" hangingPunct="1">
        <a:spcBef>
          <a:spcPct val="0"/>
        </a:spcBef>
        <a:buNone/>
        <a:defRPr sz="4850" kern="1200">
          <a:solidFill>
            <a:schemeClr val="tx1"/>
          </a:solidFill>
          <a:latin typeface="+mj-lt"/>
          <a:ea typeface="+mj-ea"/>
          <a:cs typeface="+mj-cs"/>
        </a:defRPr>
      </a:lvl1pPr>
    </p:titleStyle>
    <p:bodyStyle>
      <a:lvl1pPr marL="377979" indent="-377979" algn="l" defTabSz="503972" rtl="0" eaLnBrk="1" latinLnBrk="0" hangingPunct="1">
        <a:spcBef>
          <a:spcPct val="20000"/>
        </a:spcBef>
        <a:buFont typeface="Arial"/>
        <a:buChar char="•"/>
        <a:defRPr sz="3527"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086"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46"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5"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5"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5"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5"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5"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5" kern="1200">
          <a:solidFill>
            <a:schemeClr val="tx1"/>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1.png"/><Relationship Id="rId5" Type="http://schemas.microsoft.com/office/2007/relationships/hdphoto" Target="../media/hdphoto3.wdp"/><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5" Type="http://schemas.openxmlformats.org/officeDocument/2006/relationships/image" Target="../media/image42.tiff"/><Relationship Id="rId1" Type="http://schemas.openxmlformats.org/officeDocument/2006/relationships/slideLayout" Target="../slideLayouts/slideLayout22.xml"/><Relationship Id="rId2" Type="http://schemas.openxmlformats.org/officeDocument/2006/relationships/image" Target="../media/image39.tiff"/></Relationships>
</file>

<file path=ppt/slides/_rels/slide31.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emf"/><Relationship Id="rId5" Type="http://schemas.openxmlformats.org/officeDocument/2006/relationships/image" Target="../media/image46.tiff"/><Relationship Id="rId1" Type="http://schemas.openxmlformats.org/officeDocument/2006/relationships/slideLayout" Target="../slideLayouts/slideLayout23.xml"/><Relationship Id="rId2"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13.xml"/><Relationship Id="rId2"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14.xml"/><Relationship Id="rId2"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5.png"/><Relationship Id="rId3"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18.xml"/><Relationship Id="rId2"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9.png"/><Relationship Id="rId1" Type="http://schemas.openxmlformats.org/officeDocument/2006/relationships/slideLayout" Target="../slideLayouts/slideLayout19.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0.png"/><Relationship Id="rId1" Type="http://schemas.openxmlformats.org/officeDocument/2006/relationships/slideLayout" Target="../slideLayouts/slideLayout20.xml"/><Relationship Id="rId2"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0.png"/><Relationship Id="rId1" Type="http://schemas.openxmlformats.org/officeDocument/2006/relationships/slideLayout" Target="../slideLayouts/slideLayout21.xml"/><Relationship Id="rId2"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tiff"/><Relationship Id="rId3" Type="http://schemas.openxmlformats.org/officeDocument/2006/relationships/image" Target="../media/image74.tiff"/></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tif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C:\Users\Chris\University\Teaching\cs221\WWW\slides\img\stanford.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0712" y="306388"/>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Life After CS106A</a:t>
            </a: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a:t>
            </a:r>
            <a:r>
              <a:rPr lang="en-US" sz="2400" b="1" dirty="0" smtClean="0">
                <a:solidFill>
                  <a:schemeClr val="tx1"/>
                </a:solidFill>
                <a:latin typeface="Century Gothic"/>
                <a:cs typeface="Century Gothic"/>
              </a:rPr>
              <a:t>University</a:t>
            </a:r>
            <a:endParaRPr lang="en-US" sz="2400" b="1" dirty="0">
              <a:solidFill>
                <a:schemeClr val="tx1"/>
              </a:solidFill>
              <a:latin typeface="Century Gothic"/>
              <a:cs typeface="Century Gothic"/>
            </a:endParaRPr>
          </a:p>
        </p:txBody>
      </p:sp>
      <p:pic>
        <p:nvPicPr>
          <p:cNvPr id="2" name="Picture 1"/>
          <p:cNvPicPr>
            <a:picLocks noChangeAspect="1"/>
          </p:cNvPicPr>
          <p:nvPr/>
        </p:nvPicPr>
        <p:blipFill>
          <a:blip r:embed="rId4"/>
          <a:stretch>
            <a:fillRect/>
          </a:stretch>
        </p:blipFill>
        <p:spPr>
          <a:xfrm>
            <a:off x="4354511" y="750886"/>
            <a:ext cx="3062288" cy="3078577"/>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20838251">
            <a:off x="4143400" y="287866"/>
            <a:ext cx="2753757" cy="115795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1862352">
            <a:off x="6205273" y="1253772"/>
            <a:ext cx="1150300" cy="1912629"/>
          </a:xfrm>
          <a:prstGeom prst="rect">
            <a:avLst/>
          </a:prstGeom>
        </p:spPr>
      </p:pic>
    </p:spTree>
    <p:extLst>
      <p:ext uri="{BB962C8B-B14F-4D97-AF65-F5344CB8AC3E}">
        <p14:creationId xmlns:p14="http://schemas.microsoft.com/office/powerpoint/2010/main" val="10147118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933931" y="166243"/>
            <a:ext cx="11210018" cy="50992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4" name="TextBox 2"/>
          <p:cNvSpPr txBox="1">
            <a:spLocks noChangeArrowheads="1"/>
          </p:cNvSpPr>
          <p:nvPr/>
        </p:nvSpPr>
        <p:spPr bwMode="auto">
          <a:xfrm>
            <a:off x="2816159" y="5265524"/>
            <a:ext cx="3978653" cy="1038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6614">
                <a:solidFill>
                  <a:srgbClr val="010000"/>
                </a:solidFill>
                <a:latin typeface="Chalkboard" charset="0"/>
                <a:cs typeface="Chalkboard" charset="0"/>
              </a:rPr>
              <a:t>Chapter 2</a:t>
            </a:r>
          </a:p>
        </p:txBody>
      </p:sp>
    </p:spTree>
    <p:extLst>
      <p:ext uri="{BB962C8B-B14F-4D97-AF65-F5344CB8AC3E}">
        <p14:creationId xmlns:p14="http://schemas.microsoft.com/office/powerpoint/2010/main" val="442260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7907" y="1136924"/>
            <a:ext cx="7896726" cy="5708257"/>
          </a:xfrm>
          <a:prstGeom prst="rect">
            <a:avLst/>
          </a:prstGeom>
        </p:spPr>
      </p:pic>
      <p:sp>
        <p:nvSpPr>
          <p:cNvPr id="5" name="Rectangle 2"/>
          <p:cNvSpPr txBox="1">
            <a:spLocks noChangeArrowheads="1"/>
          </p:cNvSpPr>
          <p:nvPr/>
        </p:nvSpPr>
        <p:spPr>
          <a:xfrm>
            <a:off x="529" y="-26250"/>
            <a:ext cx="10079567" cy="822466"/>
          </a:xfrm>
          <a:prstGeom prst="rect">
            <a:avLst/>
          </a:prstGeom>
          <a:solidFill>
            <a:srgbClr val="C3D69C"/>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fontScale="92500"/>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409" b="1" dirty="0">
                <a:solidFill>
                  <a:srgbClr val="000000"/>
                </a:solidFill>
                <a:latin typeface="Century Gothic"/>
                <a:cs typeface="Century Gothic"/>
              </a:rPr>
              <a:t>You will be able to write Bouncing Ball</a:t>
            </a:r>
          </a:p>
        </p:txBody>
      </p:sp>
    </p:spTree>
    <p:extLst>
      <p:ext uri="{BB962C8B-B14F-4D97-AF65-F5344CB8AC3E}">
        <p14:creationId xmlns:p14="http://schemas.microsoft.com/office/powerpoint/2010/main" val="12986114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Add Mouse Listener</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863389" y="3371562"/>
            <a:ext cx="4716171" cy="2652846"/>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44241" y="1294438"/>
            <a:ext cx="4239612" cy="6314634"/>
          </a:xfrm>
          <a:prstGeom prst="rect">
            <a:avLst/>
          </a:prstGeom>
        </p:spPr>
      </p:pic>
      <p:sp>
        <p:nvSpPr>
          <p:cNvPr id="7" name="TextBox 6"/>
          <p:cNvSpPr txBox="1"/>
          <p:nvPr/>
        </p:nvSpPr>
        <p:spPr>
          <a:xfrm>
            <a:off x="527368" y="1087562"/>
            <a:ext cx="2036135" cy="471026"/>
          </a:xfrm>
          <a:prstGeom prst="rect">
            <a:avLst/>
          </a:prstGeom>
          <a:noFill/>
        </p:spPr>
        <p:txBody>
          <a:bodyPr wrap="none" rtlCol="0">
            <a:spAutoFit/>
          </a:bodyPr>
          <a:lstStyle/>
          <a:p>
            <a:r>
              <a:rPr lang="en-US" sz="2646" dirty="0"/>
              <a:t>Run Method</a:t>
            </a:r>
          </a:p>
        </p:txBody>
      </p:sp>
      <p:sp>
        <p:nvSpPr>
          <p:cNvPr id="9" name="TextBox 8"/>
          <p:cNvSpPr txBox="1"/>
          <p:nvPr/>
        </p:nvSpPr>
        <p:spPr>
          <a:xfrm>
            <a:off x="7423852" y="1056034"/>
            <a:ext cx="2507418" cy="471026"/>
          </a:xfrm>
          <a:prstGeom prst="rect">
            <a:avLst/>
          </a:prstGeom>
          <a:noFill/>
        </p:spPr>
        <p:txBody>
          <a:bodyPr wrap="none" rtlCol="0">
            <a:spAutoFit/>
          </a:bodyPr>
          <a:lstStyle/>
          <a:p>
            <a:r>
              <a:rPr lang="en-US" sz="2646" dirty="0"/>
              <a:t>Mouse Listener</a:t>
            </a:r>
          </a:p>
        </p:txBody>
      </p:sp>
      <p:pic>
        <p:nvPicPr>
          <p:cNvPr id="10" name="Picture 9"/>
          <p:cNvPicPr>
            <a:picLocks noChangeAspect="1"/>
          </p:cNvPicPr>
          <p:nvPr/>
        </p:nvPicPr>
        <p:blipFill>
          <a:blip r:embed="rId6"/>
          <a:stretch>
            <a:fillRect/>
          </a:stretch>
        </p:blipFill>
        <p:spPr>
          <a:xfrm>
            <a:off x="2803439" y="2023048"/>
            <a:ext cx="3359856" cy="5305772"/>
          </a:xfrm>
          <a:prstGeom prst="rect">
            <a:avLst/>
          </a:prstGeom>
        </p:spPr>
      </p:pic>
      <p:sp>
        <p:nvSpPr>
          <p:cNvPr id="11" name="TextBox 10"/>
          <p:cNvSpPr txBox="1"/>
          <p:nvPr/>
        </p:nvSpPr>
        <p:spPr>
          <a:xfrm>
            <a:off x="3318006" y="1088553"/>
            <a:ext cx="3546164" cy="471026"/>
          </a:xfrm>
          <a:prstGeom prst="rect">
            <a:avLst/>
          </a:prstGeom>
          <a:noFill/>
        </p:spPr>
        <p:txBody>
          <a:bodyPr wrap="none" rtlCol="0">
            <a:spAutoFit/>
          </a:bodyPr>
          <a:lstStyle/>
          <a:p>
            <a:r>
              <a:rPr lang="en-US" sz="2646" dirty="0"/>
              <a:t>Mouse Moved Method</a:t>
            </a:r>
          </a:p>
        </p:txBody>
      </p:sp>
      <p:sp>
        <p:nvSpPr>
          <p:cNvPr id="2" name="Rectangle 1"/>
          <p:cNvSpPr/>
          <p:nvPr/>
        </p:nvSpPr>
        <p:spPr>
          <a:xfrm>
            <a:off x="2664832" y="2023049"/>
            <a:ext cx="4036034" cy="5536626"/>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37918" y="6870920"/>
            <a:ext cx="4256293" cy="471026"/>
          </a:xfrm>
          <a:prstGeom prst="rect">
            <a:avLst/>
          </a:prstGeom>
          <a:solidFill>
            <a:srgbClr val="FFFFFF"/>
          </a:solidFill>
        </p:spPr>
        <p:txBody>
          <a:bodyPr wrap="none" rtlCol="0">
            <a:spAutoFit/>
          </a:bodyPr>
          <a:lstStyle/>
          <a:p>
            <a:r>
              <a:rPr lang="en-US" sz="2646" dirty="0" err="1">
                <a:latin typeface="Courier"/>
                <a:cs typeface="Courier"/>
              </a:rPr>
              <a:t>addMouseListeners</a:t>
            </a:r>
            <a:r>
              <a:rPr lang="en-US" sz="2646" dirty="0">
                <a:latin typeface="Courier"/>
                <a:cs typeface="Courier"/>
              </a:rPr>
              <a:t>();</a:t>
            </a:r>
          </a:p>
        </p:txBody>
      </p:sp>
    </p:spTree>
    <p:extLst>
      <p:ext uri="{BB962C8B-B14F-4D97-AF65-F5344CB8AC3E}">
        <p14:creationId xmlns:p14="http://schemas.microsoft.com/office/powerpoint/2010/main" val="1967688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3"/>
          <p:cNvSpPr>
            <a:spLocks noGrp="1" noChangeArrowheads="1"/>
          </p:cNvSpPr>
          <p:nvPr>
            <p:ph idx="1"/>
          </p:nvPr>
        </p:nvSpPr>
        <p:spPr>
          <a:xfrm>
            <a:off x="1673201" y="1398414"/>
            <a:ext cx="7044790" cy="4718140"/>
          </a:xfrm>
          <a:noFill/>
        </p:spPr>
        <p:txBody>
          <a:bodyPr vert="horz" lIns="99745" tIns="48998" rIns="99745" bIns="48998" rtlCol="0">
            <a:normAutofit/>
          </a:bodyPr>
          <a:lstStyle/>
          <a:p>
            <a:pPr>
              <a:spcBef>
                <a:spcPct val="0"/>
              </a:spcBef>
              <a:buClr>
                <a:schemeClr val="bg2"/>
              </a:buClr>
              <a:buSzTx/>
              <a:buFontTx/>
              <a:buNone/>
            </a:pPr>
            <a:r>
              <a:rPr lang="en-US" sz="2646" b="1" dirty="0">
                <a:solidFill>
                  <a:srgbClr val="B70051"/>
                </a:solidFill>
                <a:latin typeface="Courier New" charset="0"/>
              </a:rPr>
              <a:t>public void </a:t>
            </a:r>
            <a:r>
              <a:rPr lang="en-US" sz="2646" b="1" dirty="0">
                <a:solidFill>
                  <a:srgbClr val="000000"/>
                </a:solidFill>
                <a:latin typeface="Courier New" charset="0"/>
              </a:rPr>
              <a:t>run() {</a:t>
            </a:r>
            <a:endParaRPr lang="en-US" sz="2646" b="1" dirty="0">
              <a:latin typeface="Courier New" charset="0"/>
            </a:endParaRPr>
          </a:p>
          <a:p>
            <a:pPr>
              <a:spcBef>
                <a:spcPct val="0"/>
              </a:spcBef>
              <a:buClr>
                <a:schemeClr val="bg2"/>
              </a:buClr>
              <a:buSzTx/>
              <a:buFontTx/>
              <a:buNone/>
            </a:pPr>
            <a:r>
              <a:rPr lang="en-US" sz="2646" b="1" dirty="0">
                <a:latin typeface="Courier New" charset="0"/>
              </a:rPr>
              <a:t>   </a:t>
            </a:r>
            <a:r>
              <a:rPr lang="en-US" sz="2646" b="1" dirty="0" err="1">
                <a:latin typeface="Courier New" charset="0"/>
              </a:rPr>
              <a:t>GRect</a:t>
            </a:r>
            <a:r>
              <a:rPr lang="en-US" sz="2646" b="1" dirty="0">
                <a:latin typeface="Courier New" charset="0"/>
              </a:rPr>
              <a:t> r = </a:t>
            </a:r>
            <a:r>
              <a:rPr lang="en-US" sz="2646" b="1" dirty="0">
                <a:solidFill>
                  <a:srgbClr val="B70051"/>
                </a:solidFill>
                <a:latin typeface="Courier New" charset="0"/>
              </a:rPr>
              <a:t>new </a:t>
            </a:r>
            <a:r>
              <a:rPr lang="en-US" sz="2646" b="1" dirty="0" err="1">
                <a:latin typeface="Courier New" charset="0"/>
              </a:rPr>
              <a:t>GRect</a:t>
            </a:r>
            <a:r>
              <a:rPr lang="en-US" sz="2646" b="1" dirty="0">
                <a:latin typeface="Courier New" charset="0"/>
              </a:rPr>
              <a:t>(50, 50);</a:t>
            </a:r>
          </a:p>
          <a:p>
            <a:pPr>
              <a:spcBef>
                <a:spcPct val="0"/>
              </a:spcBef>
              <a:buClr>
                <a:schemeClr val="bg2"/>
              </a:buClr>
              <a:buSzTx/>
              <a:buFontTx/>
              <a:buNone/>
            </a:pPr>
            <a:r>
              <a:rPr lang="en-US" sz="2646" b="1" dirty="0">
                <a:latin typeface="Courier New" charset="0"/>
              </a:rPr>
              <a:t>}</a:t>
            </a:r>
          </a:p>
          <a:p>
            <a:pPr>
              <a:spcBef>
                <a:spcPct val="0"/>
              </a:spcBef>
              <a:buClr>
                <a:schemeClr val="bg2"/>
              </a:buClr>
              <a:buSzTx/>
              <a:buFontTx/>
              <a:buNone/>
            </a:pPr>
            <a:endParaRPr lang="en-US" sz="2646" b="1" dirty="0">
              <a:solidFill>
                <a:schemeClr val="bg2"/>
              </a:solidFill>
              <a:latin typeface="Courier New" charset="0"/>
            </a:endParaRPr>
          </a:p>
        </p:txBody>
      </p:sp>
      <p:sp>
        <p:nvSpPr>
          <p:cNvPr id="4" name="TextBox 3"/>
          <p:cNvSpPr txBox="1"/>
          <p:nvPr/>
        </p:nvSpPr>
        <p:spPr>
          <a:xfrm>
            <a:off x="845032" y="4617531"/>
            <a:ext cx="795411" cy="471026"/>
          </a:xfrm>
          <a:prstGeom prst="rect">
            <a:avLst/>
          </a:prstGeom>
          <a:noFill/>
        </p:spPr>
        <p:txBody>
          <a:bodyPr wrap="none" rtlCol="0">
            <a:spAutoFit/>
          </a:bodyPr>
          <a:lstStyle/>
          <a:p>
            <a:r>
              <a:rPr lang="en-US" sz="2646" b="1" dirty="0">
                <a:latin typeface="Courier" charset="0"/>
                <a:ea typeface="Courier" charset="0"/>
                <a:cs typeface="Courier" charset="0"/>
              </a:rPr>
              <a:t>r</a:t>
            </a:r>
            <a:r>
              <a:rPr lang="en-US" sz="2646" b="1" dirty="0">
                <a:latin typeface="Courier" charset="0"/>
                <a:ea typeface="Courier" charset="0"/>
                <a:cs typeface="Courier" charset="0"/>
              </a:rPr>
              <a:t>un</a:t>
            </a:r>
            <a:endParaRPr lang="en-US" sz="2646" b="1" dirty="0">
              <a:latin typeface="Courier" charset="0"/>
              <a:ea typeface="Courier" charset="0"/>
              <a:cs typeface="Courier" charset="0"/>
            </a:endParaRPr>
          </a:p>
        </p:txBody>
      </p:sp>
      <p:sp>
        <p:nvSpPr>
          <p:cNvPr id="6" name="Rounded Rectangle 5"/>
          <p:cNvSpPr/>
          <p:nvPr/>
        </p:nvSpPr>
        <p:spPr>
          <a:xfrm>
            <a:off x="654338" y="4535807"/>
            <a:ext cx="3459743" cy="1661766"/>
          </a:xfrm>
          <a:prstGeom prst="roundRect">
            <a:avLst>
              <a:gd name="adj" fmla="val 6933"/>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85781" y="5275881"/>
            <a:ext cx="388248" cy="471026"/>
          </a:xfrm>
          <a:prstGeom prst="rect">
            <a:avLst/>
          </a:prstGeom>
          <a:noFill/>
        </p:spPr>
        <p:txBody>
          <a:bodyPr wrap="none" rtlCol="0">
            <a:spAutoFit/>
          </a:bodyPr>
          <a:lstStyle/>
          <a:p>
            <a:r>
              <a:rPr lang="en-US" sz="2646">
                <a:latin typeface="Courier" charset="0"/>
                <a:ea typeface="Courier" charset="0"/>
                <a:cs typeface="Courier" charset="0"/>
              </a:rPr>
              <a:t>r</a:t>
            </a:r>
            <a:endParaRPr lang="en-US" sz="2646" dirty="0">
              <a:latin typeface="Courier" charset="0"/>
              <a:ea typeface="Courier" charset="0"/>
              <a:cs typeface="Courier" charset="0"/>
            </a:endParaRPr>
          </a:p>
        </p:txBody>
      </p:sp>
      <p:sp>
        <p:nvSpPr>
          <p:cNvPr id="8" name="Freeform 7"/>
          <p:cNvSpPr/>
          <p:nvPr/>
        </p:nvSpPr>
        <p:spPr>
          <a:xfrm>
            <a:off x="1893852" y="5189616"/>
            <a:ext cx="1725333" cy="758235"/>
          </a:xfrm>
          <a:custGeom>
            <a:avLst/>
            <a:gdLst>
              <a:gd name="connsiteX0" fmla="*/ 86497 w 4967416"/>
              <a:gd name="connsiteY0" fmla="*/ 333632 h 2162432"/>
              <a:gd name="connsiteX1" fmla="*/ 98854 w 4967416"/>
              <a:gd name="connsiteY1" fmla="*/ 1668162 h 2162432"/>
              <a:gd name="connsiteX2" fmla="*/ 123568 w 4967416"/>
              <a:gd name="connsiteY2" fmla="*/ 2051221 h 2162432"/>
              <a:gd name="connsiteX3" fmla="*/ 679622 w 4967416"/>
              <a:gd name="connsiteY3" fmla="*/ 2038865 h 2162432"/>
              <a:gd name="connsiteX4" fmla="*/ 1161535 w 4967416"/>
              <a:gd name="connsiteY4" fmla="*/ 2014151 h 2162432"/>
              <a:gd name="connsiteX5" fmla="*/ 1655806 w 4967416"/>
              <a:gd name="connsiteY5" fmla="*/ 2026508 h 2162432"/>
              <a:gd name="connsiteX6" fmla="*/ 1729946 w 4967416"/>
              <a:gd name="connsiteY6" fmla="*/ 2051221 h 2162432"/>
              <a:gd name="connsiteX7" fmla="*/ 1853514 w 4967416"/>
              <a:gd name="connsiteY7" fmla="*/ 2075935 h 2162432"/>
              <a:gd name="connsiteX8" fmla="*/ 2693773 w 4967416"/>
              <a:gd name="connsiteY8" fmla="*/ 2088292 h 2162432"/>
              <a:gd name="connsiteX9" fmla="*/ 3150973 w 4967416"/>
              <a:gd name="connsiteY9" fmla="*/ 2075935 h 2162432"/>
              <a:gd name="connsiteX10" fmla="*/ 3855308 w 4967416"/>
              <a:gd name="connsiteY10" fmla="*/ 2088292 h 2162432"/>
              <a:gd name="connsiteX11" fmla="*/ 3978876 w 4967416"/>
              <a:gd name="connsiteY11" fmla="*/ 2100648 h 2162432"/>
              <a:gd name="connsiteX12" fmla="*/ 4028303 w 4967416"/>
              <a:gd name="connsiteY12" fmla="*/ 2113005 h 2162432"/>
              <a:gd name="connsiteX13" fmla="*/ 4114800 w 4967416"/>
              <a:gd name="connsiteY13" fmla="*/ 2137719 h 2162432"/>
              <a:gd name="connsiteX14" fmla="*/ 4275438 w 4967416"/>
              <a:gd name="connsiteY14" fmla="*/ 2162432 h 2162432"/>
              <a:gd name="connsiteX15" fmla="*/ 4374292 w 4967416"/>
              <a:gd name="connsiteY15" fmla="*/ 2150075 h 2162432"/>
              <a:gd name="connsiteX16" fmla="*/ 4460789 w 4967416"/>
              <a:gd name="connsiteY16" fmla="*/ 2137719 h 2162432"/>
              <a:gd name="connsiteX17" fmla="*/ 4584357 w 4967416"/>
              <a:gd name="connsiteY17" fmla="*/ 2125362 h 2162432"/>
              <a:gd name="connsiteX18" fmla="*/ 4683211 w 4967416"/>
              <a:gd name="connsiteY18" fmla="*/ 2100648 h 2162432"/>
              <a:gd name="connsiteX19" fmla="*/ 4806779 w 4967416"/>
              <a:gd name="connsiteY19" fmla="*/ 2075935 h 2162432"/>
              <a:gd name="connsiteX20" fmla="*/ 4967416 w 4967416"/>
              <a:gd name="connsiteY20" fmla="*/ 2063578 h 2162432"/>
              <a:gd name="connsiteX21" fmla="*/ 4942703 w 4967416"/>
              <a:gd name="connsiteY21" fmla="*/ 1828800 h 2162432"/>
              <a:gd name="connsiteX22" fmla="*/ 4893276 w 4967416"/>
              <a:gd name="connsiteY22" fmla="*/ 1729946 h 2162432"/>
              <a:gd name="connsiteX23" fmla="*/ 4880919 w 4967416"/>
              <a:gd name="connsiteY23" fmla="*/ 1680519 h 2162432"/>
              <a:gd name="connsiteX24" fmla="*/ 4831492 w 4967416"/>
              <a:gd name="connsiteY24" fmla="*/ 1594021 h 2162432"/>
              <a:gd name="connsiteX25" fmla="*/ 4782065 w 4967416"/>
              <a:gd name="connsiteY25" fmla="*/ 1470454 h 2162432"/>
              <a:gd name="connsiteX26" fmla="*/ 4769708 w 4967416"/>
              <a:gd name="connsiteY26" fmla="*/ 1433383 h 2162432"/>
              <a:gd name="connsiteX27" fmla="*/ 4757352 w 4967416"/>
              <a:gd name="connsiteY27" fmla="*/ 1383956 h 2162432"/>
              <a:gd name="connsiteX28" fmla="*/ 4732638 w 4967416"/>
              <a:gd name="connsiteY28" fmla="*/ 1346886 h 2162432"/>
              <a:gd name="connsiteX29" fmla="*/ 4720281 w 4967416"/>
              <a:gd name="connsiteY29" fmla="*/ 1297459 h 2162432"/>
              <a:gd name="connsiteX30" fmla="*/ 4695568 w 4967416"/>
              <a:gd name="connsiteY30" fmla="*/ 1223319 h 2162432"/>
              <a:gd name="connsiteX31" fmla="*/ 4683211 w 4967416"/>
              <a:gd name="connsiteY31" fmla="*/ 1161535 h 2162432"/>
              <a:gd name="connsiteX32" fmla="*/ 4646141 w 4967416"/>
              <a:gd name="connsiteY32" fmla="*/ 939113 h 2162432"/>
              <a:gd name="connsiteX33" fmla="*/ 4633784 w 4967416"/>
              <a:gd name="connsiteY33" fmla="*/ 864973 h 2162432"/>
              <a:gd name="connsiteX34" fmla="*/ 4621427 w 4967416"/>
              <a:gd name="connsiteY34" fmla="*/ 766119 h 2162432"/>
              <a:gd name="connsiteX35" fmla="*/ 4609070 w 4967416"/>
              <a:gd name="connsiteY35" fmla="*/ 704335 h 2162432"/>
              <a:gd name="connsiteX36" fmla="*/ 4596714 w 4967416"/>
              <a:gd name="connsiteY36" fmla="*/ 593124 h 2162432"/>
              <a:gd name="connsiteX37" fmla="*/ 4559643 w 4967416"/>
              <a:gd name="connsiteY37" fmla="*/ 111210 h 2162432"/>
              <a:gd name="connsiteX38" fmla="*/ 3361038 w 4967416"/>
              <a:gd name="connsiteY38" fmla="*/ 98854 h 2162432"/>
              <a:gd name="connsiteX39" fmla="*/ 3039762 w 4967416"/>
              <a:gd name="connsiteY39" fmla="*/ 37070 h 2162432"/>
              <a:gd name="connsiteX40" fmla="*/ 2928552 w 4967416"/>
              <a:gd name="connsiteY40" fmla="*/ 24713 h 2162432"/>
              <a:gd name="connsiteX41" fmla="*/ 2767914 w 4967416"/>
              <a:gd name="connsiteY41" fmla="*/ 0 h 2162432"/>
              <a:gd name="connsiteX42" fmla="*/ 2162433 w 4967416"/>
              <a:gd name="connsiteY42" fmla="*/ 12356 h 2162432"/>
              <a:gd name="connsiteX43" fmla="*/ 1198606 w 4967416"/>
              <a:gd name="connsiteY43" fmla="*/ 24713 h 2162432"/>
              <a:gd name="connsiteX44" fmla="*/ 1050324 w 4967416"/>
              <a:gd name="connsiteY44" fmla="*/ 49427 h 2162432"/>
              <a:gd name="connsiteX45" fmla="*/ 1013254 w 4967416"/>
              <a:gd name="connsiteY45" fmla="*/ 61783 h 2162432"/>
              <a:gd name="connsiteX46" fmla="*/ 0 w 4967416"/>
              <a:gd name="connsiteY46" fmla="*/ 86497 h 2162432"/>
              <a:gd name="connsiteX47" fmla="*/ 24714 w 4967416"/>
              <a:gd name="connsiteY47" fmla="*/ 185351 h 2162432"/>
              <a:gd name="connsiteX48" fmla="*/ 37070 w 4967416"/>
              <a:gd name="connsiteY48" fmla="*/ 222421 h 2162432"/>
              <a:gd name="connsiteX49" fmla="*/ 37070 w 4967416"/>
              <a:gd name="connsiteY49" fmla="*/ 234778 h 216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967416" h="2162432">
                <a:moveTo>
                  <a:pt x="86497" y="333632"/>
                </a:moveTo>
                <a:cubicBezTo>
                  <a:pt x="90616" y="778475"/>
                  <a:pt x="89255" y="1223403"/>
                  <a:pt x="98854" y="1668162"/>
                </a:cubicBezTo>
                <a:cubicBezTo>
                  <a:pt x="101615" y="1796084"/>
                  <a:pt x="15715" y="1982378"/>
                  <a:pt x="123568" y="2051221"/>
                </a:cubicBezTo>
                <a:cubicBezTo>
                  <a:pt x="279843" y="2150971"/>
                  <a:pt x="494271" y="2042984"/>
                  <a:pt x="679622" y="2038865"/>
                </a:cubicBezTo>
                <a:lnTo>
                  <a:pt x="1161535" y="2014151"/>
                </a:lnTo>
                <a:cubicBezTo>
                  <a:pt x="1326343" y="2014151"/>
                  <a:pt x="1491049" y="2022389"/>
                  <a:pt x="1655806" y="2026508"/>
                </a:cubicBezTo>
                <a:cubicBezTo>
                  <a:pt x="1680519" y="2034746"/>
                  <a:pt x="1704674" y="2044903"/>
                  <a:pt x="1729946" y="2051221"/>
                </a:cubicBezTo>
                <a:cubicBezTo>
                  <a:pt x="1770697" y="2061409"/>
                  <a:pt x="1853514" y="2075935"/>
                  <a:pt x="1853514" y="2075935"/>
                </a:cubicBezTo>
                <a:cubicBezTo>
                  <a:pt x="2138297" y="2218324"/>
                  <a:pt x="1891027" y="2104188"/>
                  <a:pt x="2693773" y="2088292"/>
                </a:cubicBezTo>
                <a:lnTo>
                  <a:pt x="3150973" y="2075935"/>
                </a:lnTo>
                <a:lnTo>
                  <a:pt x="3855308" y="2088292"/>
                </a:lnTo>
                <a:cubicBezTo>
                  <a:pt x="3896684" y="2089527"/>
                  <a:pt x="3937897" y="2094794"/>
                  <a:pt x="3978876" y="2100648"/>
                </a:cubicBezTo>
                <a:cubicBezTo>
                  <a:pt x="3995688" y="2103050"/>
                  <a:pt x="4011919" y="2108536"/>
                  <a:pt x="4028303" y="2113005"/>
                </a:cubicBezTo>
                <a:cubicBezTo>
                  <a:pt x="4057232" y="2120895"/>
                  <a:pt x="4085582" y="2130976"/>
                  <a:pt x="4114800" y="2137719"/>
                </a:cubicBezTo>
                <a:cubicBezTo>
                  <a:pt x="4142645" y="2144145"/>
                  <a:pt x="4251352" y="2158991"/>
                  <a:pt x="4275438" y="2162432"/>
                </a:cubicBezTo>
                <a:lnTo>
                  <a:pt x="4374292" y="2150075"/>
                </a:lnTo>
                <a:cubicBezTo>
                  <a:pt x="4403162" y="2146226"/>
                  <a:pt x="4431863" y="2141122"/>
                  <a:pt x="4460789" y="2137719"/>
                </a:cubicBezTo>
                <a:cubicBezTo>
                  <a:pt x="4501900" y="2132882"/>
                  <a:pt x="4543325" y="2130833"/>
                  <a:pt x="4584357" y="2125362"/>
                </a:cubicBezTo>
                <a:cubicBezTo>
                  <a:pt x="4704651" y="2109322"/>
                  <a:pt x="4597851" y="2120346"/>
                  <a:pt x="4683211" y="2100648"/>
                </a:cubicBezTo>
                <a:cubicBezTo>
                  <a:pt x="4724140" y="2091203"/>
                  <a:pt x="4764898" y="2079157"/>
                  <a:pt x="4806779" y="2075935"/>
                </a:cubicBezTo>
                <a:lnTo>
                  <a:pt x="4967416" y="2063578"/>
                </a:lnTo>
                <a:cubicBezTo>
                  <a:pt x="4967293" y="2061861"/>
                  <a:pt x="4961410" y="1877439"/>
                  <a:pt x="4942703" y="1828800"/>
                </a:cubicBezTo>
                <a:cubicBezTo>
                  <a:pt x="4929478" y="1794415"/>
                  <a:pt x="4902211" y="1765687"/>
                  <a:pt x="4893276" y="1729946"/>
                </a:cubicBezTo>
                <a:cubicBezTo>
                  <a:pt x="4889157" y="1713470"/>
                  <a:pt x="4886882" y="1696420"/>
                  <a:pt x="4880919" y="1680519"/>
                </a:cubicBezTo>
                <a:cubicBezTo>
                  <a:pt x="4867480" y="1644683"/>
                  <a:pt x="4851979" y="1624752"/>
                  <a:pt x="4831492" y="1594021"/>
                </a:cubicBezTo>
                <a:cubicBezTo>
                  <a:pt x="4808511" y="1502101"/>
                  <a:pt x="4833111" y="1585308"/>
                  <a:pt x="4782065" y="1470454"/>
                </a:cubicBezTo>
                <a:cubicBezTo>
                  <a:pt x="4776775" y="1458551"/>
                  <a:pt x="4773286" y="1445907"/>
                  <a:pt x="4769708" y="1433383"/>
                </a:cubicBezTo>
                <a:cubicBezTo>
                  <a:pt x="4765043" y="1417054"/>
                  <a:pt x="4764042" y="1399566"/>
                  <a:pt x="4757352" y="1383956"/>
                </a:cubicBezTo>
                <a:cubicBezTo>
                  <a:pt x="4751502" y="1370306"/>
                  <a:pt x="4740876" y="1359243"/>
                  <a:pt x="4732638" y="1346886"/>
                </a:cubicBezTo>
                <a:cubicBezTo>
                  <a:pt x="4728519" y="1330410"/>
                  <a:pt x="4725161" y="1313726"/>
                  <a:pt x="4720281" y="1297459"/>
                </a:cubicBezTo>
                <a:cubicBezTo>
                  <a:pt x="4712796" y="1272508"/>
                  <a:pt x="4702422" y="1248451"/>
                  <a:pt x="4695568" y="1223319"/>
                </a:cubicBezTo>
                <a:cubicBezTo>
                  <a:pt x="4690042" y="1203057"/>
                  <a:pt x="4686861" y="1182218"/>
                  <a:pt x="4683211" y="1161535"/>
                </a:cubicBezTo>
                <a:cubicBezTo>
                  <a:pt x="4683155" y="1161218"/>
                  <a:pt x="4652346" y="976342"/>
                  <a:pt x="4646141" y="939113"/>
                </a:cubicBezTo>
                <a:cubicBezTo>
                  <a:pt x="4642022" y="914400"/>
                  <a:pt x="4636892" y="889834"/>
                  <a:pt x="4633784" y="864973"/>
                </a:cubicBezTo>
                <a:cubicBezTo>
                  <a:pt x="4629665" y="832022"/>
                  <a:pt x="4626477" y="798941"/>
                  <a:pt x="4621427" y="766119"/>
                </a:cubicBezTo>
                <a:cubicBezTo>
                  <a:pt x="4618233" y="745361"/>
                  <a:pt x="4612040" y="725126"/>
                  <a:pt x="4609070" y="704335"/>
                </a:cubicBezTo>
                <a:cubicBezTo>
                  <a:pt x="4603795" y="667411"/>
                  <a:pt x="4599992" y="630278"/>
                  <a:pt x="4596714" y="593124"/>
                </a:cubicBezTo>
                <a:cubicBezTo>
                  <a:pt x="4580217" y="406157"/>
                  <a:pt x="4572181" y="286745"/>
                  <a:pt x="4559643" y="111210"/>
                </a:cubicBezTo>
                <a:cubicBezTo>
                  <a:pt x="4061226" y="132881"/>
                  <a:pt x="4079508" y="138769"/>
                  <a:pt x="3361038" y="98854"/>
                </a:cubicBezTo>
                <a:cubicBezTo>
                  <a:pt x="3206187" y="90251"/>
                  <a:pt x="3176367" y="52249"/>
                  <a:pt x="3039762" y="37070"/>
                </a:cubicBezTo>
                <a:lnTo>
                  <a:pt x="2928552" y="24713"/>
                </a:lnTo>
                <a:cubicBezTo>
                  <a:pt x="2864963" y="16764"/>
                  <a:pt x="2829741" y="10304"/>
                  <a:pt x="2767914" y="0"/>
                </a:cubicBezTo>
                <a:lnTo>
                  <a:pt x="2162433" y="12356"/>
                </a:lnTo>
                <a:lnTo>
                  <a:pt x="1198606" y="24713"/>
                </a:lnTo>
                <a:cubicBezTo>
                  <a:pt x="1149476" y="25856"/>
                  <a:pt x="1097920" y="35829"/>
                  <a:pt x="1050324" y="49427"/>
                </a:cubicBezTo>
                <a:cubicBezTo>
                  <a:pt x="1037800" y="53005"/>
                  <a:pt x="1026234" y="60701"/>
                  <a:pt x="1013254" y="61783"/>
                </a:cubicBezTo>
                <a:cubicBezTo>
                  <a:pt x="775110" y="81628"/>
                  <a:pt x="50019" y="85677"/>
                  <a:pt x="0" y="86497"/>
                </a:cubicBezTo>
                <a:cubicBezTo>
                  <a:pt x="8238" y="119448"/>
                  <a:pt x="13974" y="153128"/>
                  <a:pt x="24714" y="185351"/>
                </a:cubicBezTo>
                <a:cubicBezTo>
                  <a:pt x="28833" y="197708"/>
                  <a:pt x="33911" y="209785"/>
                  <a:pt x="37070" y="222421"/>
                </a:cubicBezTo>
                <a:cubicBezTo>
                  <a:pt x="38069" y="226417"/>
                  <a:pt x="37070" y="230659"/>
                  <a:pt x="37070" y="23477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436401" y="3486986"/>
            <a:ext cx="909885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383132" y="3868376"/>
            <a:ext cx="941283" cy="471026"/>
          </a:xfrm>
          <a:prstGeom prst="rect">
            <a:avLst/>
          </a:prstGeom>
          <a:noFill/>
        </p:spPr>
        <p:txBody>
          <a:bodyPr wrap="none" rtlCol="0">
            <a:spAutoFit/>
          </a:bodyPr>
          <a:lstStyle/>
          <a:p>
            <a:r>
              <a:rPr lang="en-US" sz="2646"/>
              <a:t>heap</a:t>
            </a:r>
            <a:endParaRPr lang="en-US" sz="2646"/>
          </a:p>
        </p:txBody>
      </p:sp>
      <p:sp>
        <p:nvSpPr>
          <p:cNvPr id="12" name="TextBox 11"/>
          <p:cNvSpPr txBox="1"/>
          <p:nvPr/>
        </p:nvSpPr>
        <p:spPr>
          <a:xfrm>
            <a:off x="1857532" y="3859294"/>
            <a:ext cx="978153" cy="471026"/>
          </a:xfrm>
          <a:prstGeom prst="rect">
            <a:avLst/>
          </a:prstGeom>
          <a:noFill/>
        </p:spPr>
        <p:txBody>
          <a:bodyPr wrap="none" rtlCol="0">
            <a:spAutoFit/>
          </a:bodyPr>
          <a:lstStyle/>
          <a:p>
            <a:r>
              <a:rPr lang="en-US" sz="2646"/>
              <a:t>stack</a:t>
            </a:r>
            <a:endParaRPr lang="en-US" sz="2646"/>
          </a:p>
        </p:txBody>
      </p:sp>
      <p:sp>
        <p:nvSpPr>
          <p:cNvPr id="11" name="Rectangle 10"/>
          <p:cNvSpPr/>
          <p:nvPr/>
        </p:nvSpPr>
        <p:spPr>
          <a:xfrm>
            <a:off x="7505719" y="5053405"/>
            <a:ext cx="1443830" cy="144383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251460" y="4553966"/>
            <a:ext cx="1976823" cy="349968"/>
          </a:xfrm>
          <a:prstGeom prst="rect">
            <a:avLst/>
          </a:prstGeom>
          <a:noFill/>
        </p:spPr>
        <p:txBody>
          <a:bodyPr wrap="none" rtlCol="0">
            <a:spAutoFit/>
          </a:bodyPr>
          <a:lstStyle/>
          <a:p>
            <a:r>
              <a:rPr lang="en-US" u="sng" dirty="0" err="1">
                <a:solidFill>
                  <a:srgbClr val="0027FF"/>
                </a:solidFill>
                <a:latin typeface="Courier" charset="0"/>
                <a:ea typeface="Courier" charset="0"/>
                <a:cs typeface="Courier" charset="0"/>
              </a:rPr>
              <a:t>m</a:t>
            </a:r>
            <a:r>
              <a:rPr lang="en-US" u="sng" smtClean="0">
                <a:solidFill>
                  <a:srgbClr val="0027FF"/>
                </a:solidFill>
                <a:latin typeface="Courier" charset="0"/>
                <a:ea typeface="Courier" charset="0"/>
                <a:cs typeface="Courier" charset="0"/>
              </a:rPr>
              <a:t>emory.com</a:t>
            </a:r>
            <a:r>
              <a:rPr lang="en-US" u="sng" dirty="0" smtClean="0">
                <a:solidFill>
                  <a:srgbClr val="0027FF"/>
                </a:solidFill>
                <a:latin typeface="Courier" charset="0"/>
                <a:ea typeface="Courier" charset="0"/>
                <a:cs typeface="Courier" charset="0"/>
              </a:rPr>
              <a:t>/18</a:t>
            </a:r>
            <a:endParaRPr lang="en-US" u="sng" dirty="0">
              <a:solidFill>
                <a:srgbClr val="0027FF"/>
              </a:solidFill>
              <a:latin typeface="Courier" charset="0"/>
              <a:ea typeface="Courier" charset="0"/>
              <a:cs typeface="Courier" charset="0"/>
            </a:endParaRPr>
          </a:p>
        </p:txBody>
      </p:sp>
      <p:sp>
        <p:nvSpPr>
          <p:cNvPr id="14" name="TextBox 13"/>
          <p:cNvSpPr txBox="1"/>
          <p:nvPr/>
        </p:nvSpPr>
        <p:spPr>
          <a:xfrm>
            <a:off x="1671376" y="5362148"/>
            <a:ext cx="1976823" cy="349968"/>
          </a:xfrm>
          <a:prstGeom prst="rect">
            <a:avLst/>
          </a:prstGeom>
          <a:solidFill>
            <a:schemeClr val="bg1"/>
          </a:solidFill>
        </p:spPr>
        <p:txBody>
          <a:bodyPr wrap="none" rtlCol="0">
            <a:spAutoFit/>
          </a:bodyPr>
          <a:lstStyle/>
          <a:p>
            <a:r>
              <a:rPr lang="en-US" u="sng" dirty="0" err="1">
                <a:solidFill>
                  <a:srgbClr val="0027FF"/>
                </a:solidFill>
                <a:latin typeface="Courier" charset="0"/>
                <a:ea typeface="Courier" charset="0"/>
                <a:cs typeface="Courier" charset="0"/>
              </a:rPr>
              <a:t>m</a:t>
            </a:r>
            <a:r>
              <a:rPr lang="en-US" u="sng" smtClean="0">
                <a:solidFill>
                  <a:srgbClr val="0027FF"/>
                </a:solidFill>
                <a:latin typeface="Courier" charset="0"/>
                <a:ea typeface="Courier" charset="0"/>
                <a:cs typeface="Courier" charset="0"/>
              </a:rPr>
              <a:t>emory.com</a:t>
            </a:r>
            <a:r>
              <a:rPr lang="en-US" u="sng" dirty="0" smtClean="0">
                <a:solidFill>
                  <a:srgbClr val="0027FF"/>
                </a:solidFill>
                <a:latin typeface="Courier" charset="0"/>
                <a:ea typeface="Courier" charset="0"/>
                <a:cs typeface="Courier" charset="0"/>
              </a:rPr>
              <a:t>/18</a:t>
            </a:r>
            <a:endParaRPr lang="en-US" u="sng" dirty="0">
              <a:solidFill>
                <a:srgbClr val="0027FF"/>
              </a:solidFill>
              <a:latin typeface="Courier" charset="0"/>
              <a:ea typeface="Courier" charset="0"/>
              <a:cs typeface="Courier" charset="0"/>
            </a:endParaRPr>
          </a:p>
        </p:txBody>
      </p:sp>
      <p:sp>
        <p:nvSpPr>
          <p:cNvPr id="16" name="Freeform 15"/>
          <p:cNvSpPr/>
          <p:nvPr/>
        </p:nvSpPr>
        <p:spPr>
          <a:xfrm>
            <a:off x="3677867" y="4880919"/>
            <a:ext cx="3464338" cy="643523"/>
          </a:xfrm>
          <a:custGeom>
            <a:avLst/>
            <a:gdLst>
              <a:gd name="connsiteX0" fmla="*/ 16803 w 4297026"/>
              <a:gd name="connsiteY0" fmla="*/ 518984 h 643523"/>
              <a:gd name="connsiteX1" fmla="*/ 29160 w 4297026"/>
              <a:gd name="connsiteY1" fmla="*/ 617838 h 643523"/>
              <a:gd name="connsiteX2" fmla="*/ 78587 w 4297026"/>
              <a:gd name="connsiteY2" fmla="*/ 630195 h 643523"/>
              <a:gd name="connsiteX3" fmla="*/ 115657 w 4297026"/>
              <a:gd name="connsiteY3" fmla="*/ 642551 h 643523"/>
              <a:gd name="connsiteX4" fmla="*/ 152727 w 4297026"/>
              <a:gd name="connsiteY4" fmla="*/ 630195 h 643523"/>
              <a:gd name="connsiteX5" fmla="*/ 152727 w 4297026"/>
              <a:gd name="connsiteY5" fmla="*/ 543697 h 643523"/>
              <a:gd name="connsiteX6" fmla="*/ 115657 w 4297026"/>
              <a:gd name="connsiteY6" fmla="*/ 531341 h 643523"/>
              <a:gd name="connsiteX7" fmla="*/ 29160 w 4297026"/>
              <a:gd name="connsiteY7" fmla="*/ 556054 h 643523"/>
              <a:gd name="connsiteX8" fmla="*/ 90943 w 4297026"/>
              <a:gd name="connsiteY8" fmla="*/ 630195 h 643523"/>
              <a:gd name="connsiteX9" fmla="*/ 436933 w 4297026"/>
              <a:gd name="connsiteY9" fmla="*/ 593124 h 643523"/>
              <a:gd name="connsiteX10" fmla="*/ 523430 w 4297026"/>
              <a:gd name="connsiteY10" fmla="*/ 568411 h 643523"/>
              <a:gd name="connsiteX11" fmla="*/ 758208 w 4297026"/>
              <a:gd name="connsiteY11" fmla="*/ 518984 h 643523"/>
              <a:gd name="connsiteX12" fmla="*/ 918846 w 4297026"/>
              <a:gd name="connsiteY12" fmla="*/ 481913 h 643523"/>
              <a:gd name="connsiteX13" fmla="*/ 1030057 w 4297026"/>
              <a:gd name="connsiteY13" fmla="*/ 457200 h 643523"/>
              <a:gd name="connsiteX14" fmla="*/ 1215408 w 4297026"/>
              <a:gd name="connsiteY14" fmla="*/ 407773 h 643523"/>
              <a:gd name="connsiteX15" fmla="*/ 1289549 w 4297026"/>
              <a:gd name="connsiteY15" fmla="*/ 383059 h 643523"/>
              <a:gd name="connsiteX16" fmla="*/ 1388403 w 4297026"/>
              <a:gd name="connsiteY16" fmla="*/ 333632 h 643523"/>
              <a:gd name="connsiteX17" fmla="*/ 1487257 w 4297026"/>
              <a:gd name="connsiteY17" fmla="*/ 321276 h 643523"/>
              <a:gd name="connsiteX18" fmla="*/ 1660251 w 4297026"/>
              <a:gd name="connsiteY18" fmla="*/ 296562 h 643523"/>
              <a:gd name="connsiteX19" fmla="*/ 1746749 w 4297026"/>
              <a:gd name="connsiteY19" fmla="*/ 284205 h 643523"/>
              <a:gd name="connsiteX20" fmla="*/ 1882673 w 4297026"/>
              <a:gd name="connsiteY20" fmla="*/ 247135 h 643523"/>
              <a:gd name="connsiteX21" fmla="*/ 1919743 w 4297026"/>
              <a:gd name="connsiteY21" fmla="*/ 234778 h 643523"/>
              <a:gd name="connsiteX22" fmla="*/ 1981527 w 4297026"/>
              <a:gd name="connsiteY22" fmla="*/ 210065 h 643523"/>
              <a:gd name="connsiteX23" fmla="*/ 2043311 w 4297026"/>
              <a:gd name="connsiteY23" fmla="*/ 197708 h 643523"/>
              <a:gd name="connsiteX24" fmla="*/ 2092738 w 4297026"/>
              <a:gd name="connsiteY24" fmla="*/ 172995 h 643523"/>
              <a:gd name="connsiteX25" fmla="*/ 2142165 w 4297026"/>
              <a:gd name="connsiteY25" fmla="*/ 160638 h 643523"/>
              <a:gd name="connsiteX26" fmla="*/ 2574651 w 4297026"/>
              <a:gd name="connsiteY26" fmla="*/ 135924 h 643523"/>
              <a:gd name="connsiteX27" fmla="*/ 2698219 w 4297026"/>
              <a:gd name="connsiteY27" fmla="*/ 123568 h 643523"/>
              <a:gd name="connsiteX28" fmla="*/ 2747646 w 4297026"/>
              <a:gd name="connsiteY28" fmla="*/ 111211 h 643523"/>
              <a:gd name="connsiteX29" fmla="*/ 2908284 w 4297026"/>
              <a:gd name="connsiteY29" fmla="*/ 86497 h 643523"/>
              <a:gd name="connsiteX30" fmla="*/ 2982424 w 4297026"/>
              <a:gd name="connsiteY30" fmla="*/ 61784 h 643523"/>
              <a:gd name="connsiteX31" fmla="*/ 3118349 w 4297026"/>
              <a:gd name="connsiteY31" fmla="*/ 74141 h 643523"/>
              <a:gd name="connsiteX32" fmla="*/ 3402554 w 4297026"/>
              <a:gd name="connsiteY32" fmla="*/ 98854 h 643523"/>
              <a:gd name="connsiteX33" fmla="*/ 3835041 w 4297026"/>
              <a:gd name="connsiteY33" fmla="*/ 111211 h 643523"/>
              <a:gd name="connsiteX34" fmla="*/ 4279884 w 4297026"/>
              <a:gd name="connsiteY34" fmla="*/ 111211 h 643523"/>
              <a:gd name="connsiteX35" fmla="*/ 4205743 w 4297026"/>
              <a:gd name="connsiteY35" fmla="*/ 61784 h 643523"/>
              <a:gd name="connsiteX36" fmla="*/ 4131603 w 4297026"/>
              <a:gd name="connsiteY36" fmla="*/ 0 h 643523"/>
              <a:gd name="connsiteX37" fmla="*/ 4205743 w 4297026"/>
              <a:gd name="connsiteY37" fmla="*/ 49427 h 643523"/>
              <a:gd name="connsiteX38" fmla="*/ 4242814 w 4297026"/>
              <a:gd name="connsiteY38" fmla="*/ 74141 h 643523"/>
              <a:gd name="connsiteX39" fmla="*/ 4292241 w 4297026"/>
              <a:gd name="connsiteY39" fmla="*/ 148281 h 643523"/>
              <a:gd name="connsiteX40" fmla="*/ 4242814 w 4297026"/>
              <a:gd name="connsiteY40" fmla="*/ 197708 h 643523"/>
              <a:gd name="connsiteX41" fmla="*/ 4205743 w 4297026"/>
              <a:gd name="connsiteY41" fmla="*/ 247135 h 643523"/>
              <a:gd name="connsiteX42" fmla="*/ 4181030 w 4297026"/>
              <a:gd name="connsiteY42" fmla="*/ 284205 h 643523"/>
              <a:gd name="connsiteX43" fmla="*/ 4131603 w 4297026"/>
              <a:gd name="connsiteY43" fmla="*/ 333632 h 643523"/>
              <a:gd name="connsiteX44" fmla="*/ 4094533 w 4297026"/>
              <a:gd name="connsiteY44" fmla="*/ 395416 h 64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297026" h="643523">
                <a:moveTo>
                  <a:pt x="16803" y="518984"/>
                </a:moveTo>
                <a:cubicBezTo>
                  <a:pt x="20922" y="551935"/>
                  <a:pt x="13033" y="588809"/>
                  <a:pt x="29160" y="617838"/>
                </a:cubicBezTo>
                <a:cubicBezTo>
                  <a:pt x="37408" y="632684"/>
                  <a:pt x="62258" y="625530"/>
                  <a:pt x="78587" y="630195"/>
                </a:cubicBezTo>
                <a:cubicBezTo>
                  <a:pt x="91111" y="633773"/>
                  <a:pt x="103300" y="638432"/>
                  <a:pt x="115657" y="642551"/>
                </a:cubicBezTo>
                <a:cubicBezTo>
                  <a:pt x="128014" y="638432"/>
                  <a:pt x="143517" y="639405"/>
                  <a:pt x="152727" y="630195"/>
                </a:cubicBezTo>
                <a:cubicBezTo>
                  <a:pt x="171667" y="611255"/>
                  <a:pt x="166662" y="561115"/>
                  <a:pt x="152727" y="543697"/>
                </a:cubicBezTo>
                <a:cubicBezTo>
                  <a:pt x="144590" y="533526"/>
                  <a:pt x="128014" y="535460"/>
                  <a:pt x="115657" y="531341"/>
                </a:cubicBezTo>
                <a:cubicBezTo>
                  <a:pt x="86825" y="539579"/>
                  <a:pt x="45793" y="531104"/>
                  <a:pt x="29160" y="556054"/>
                </a:cubicBezTo>
                <a:cubicBezTo>
                  <a:pt x="-56439" y="684451"/>
                  <a:pt x="71778" y="634986"/>
                  <a:pt x="90943" y="630195"/>
                </a:cubicBezTo>
                <a:cubicBezTo>
                  <a:pt x="218138" y="545398"/>
                  <a:pt x="82801" y="626324"/>
                  <a:pt x="436933" y="593124"/>
                </a:cubicBezTo>
                <a:cubicBezTo>
                  <a:pt x="466788" y="590325"/>
                  <a:pt x="494339" y="575684"/>
                  <a:pt x="523430" y="568411"/>
                </a:cubicBezTo>
                <a:cubicBezTo>
                  <a:pt x="607326" y="547437"/>
                  <a:pt x="672974" y="536928"/>
                  <a:pt x="758208" y="518984"/>
                </a:cubicBezTo>
                <a:cubicBezTo>
                  <a:pt x="995474" y="469033"/>
                  <a:pt x="783619" y="513119"/>
                  <a:pt x="918846" y="481913"/>
                </a:cubicBezTo>
                <a:lnTo>
                  <a:pt x="1030057" y="457200"/>
                </a:lnTo>
                <a:cubicBezTo>
                  <a:pt x="1091022" y="442855"/>
                  <a:pt x="1155384" y="426242"/>
                  <a:pt x="1215408" y="407773"/>
                </a:cubicBezTo>
                <a:cubicBezTo>
                  <a:pt x="1240307" y="400112"/>
                  <a:pt x="1265833" y="393839"/>
                  <a:pt x="1289549" y="383059"/>
                </a:cubicBezTo>
                <a:cubicBezTo>
                  <a:pt x="1340089" y="360086"/>
                  <a:pt x="1340703" y="342304"/>
                  <a:pt x="1388403" y="333632"/>
                </a:cubicBezTo>
                <a:cubicBezTo>
                  <a:pt x="1421075" y="327692"/>
                  <a:pt x="1454354" y="325763"/>
                  <a:pt x="1487257" y="321276"/>
                </a:cubicBezTo>
                <a:lnTo>
                  <a:pt x="1660251" y="296562"/>
                </a:lnTo>
                <a:cubicBezTo>
                  <a:pt x="1689084" y="292443"/>
                  <a:pt x="1718493" y="291269"/>
                  <a:pt x="1746749" y="284205"/>
                </a:cubicBezTo>
                <a:cubicBezTo>
                  <a:pt x="1808635" y="268734"/>
                  <a:pt x="1809214" y="269173"/>
                  <a:pt x="1882673" y="247135"/>
                </a:cubicBezTo>
                <a:cubicBezTo>
                  <a:pt x="1895149" y="243392"/>
                  <a:pt x="1907547" y="239351"/>
                  <a:pt x="1919743" y="234778"/>
                </a:cubicBezTo>
                <a:cubicBezTo>
                  <a:pt x="1940512" y="226990"/>
                  <a:pt x="1960281" y="216439"/>
                  <a:pt x="1981527" y="210065"/>
                </a:cubicBezTo>
                <a:cubicBezTo>
                  <a:pt x="2001644" y="204030"/>
                  <a:pt x="2022716" y="201827"/>
                  <a:pt x="2043311" y="197708"/>
                </a:cubicBezTo>
                <a:cubicBezTo>
                  <a:pt x="2059787" y="189470"/>
                  <a:pt x="2075491" y="179463"/>
                  <a:pt x="2092738" y="172995"/>
                </a:cubicBezTo>
                <a:cubicBezTo>
                  <a:pt x="2108639" y="167032"/>
                  <a:pt x="2125232" y="161941"/>
                  <a:pt x="2142165" y="160638"/>
                </a:cubicBezTo>
                <a:cubicBezTo>
                  <a:pt x="2286137" y="149563"/>
                  <a:pt x="2430970" y="150291"/>
                  <a:pt x="2574651" y="135924"/>
                </a:cubicBezTo>
                <a:lnTo>
                  <a:pt x="2698219" y="123568"/>
                </a:lnTo>
                <a:cubicBezTo>
                  <a:pt x="2714695" y="119449"/>
                  <a:pt x="2730937" y="114249"/>
                  <a:pt x="2747646" y="111211"/>
                </a:cubicBezTo>
                <a:cubicBezTo>
                  <a:pt x="2776390" y="105985"/>
                  <a:pt x="2876432" y="94460"/>
                  <a:pt x="2908284" y="86497"/>
                </a:cubicBezTo>
                <a:cubicBezTo>
                  <a:pt x="2933556" y="80179"/>
                  <a:pt x="2982424" y="61784"/>
                  <a:pt x="2982424" y="61784"/>
                </a:cubicBezTo>
                <a:lnTo>
                  <a:pt x="3118349" y="74141"/>
                </a:lnTo>
                <a:cubicBezTo>
                  <a:pt x="3248522" y="87158"/>
                  <a:pt x="3252024" y="92710"/>
                  <a:pt x="3402554" y="98854"/>
                </a:cubicBezTo>
                <a:cubicBezTo>
                  <a:pt x="3546655" y="104736"/>
                  <a:pt x="3690879" y="107092"/>
                  <a:pt x="3835041" y="111211"/>
                </a:cubicBezTo>
                <a:cubicBezTo>
                  <a:pt x="3993711" y="137657"/>
                  <a:pt x="4068818" y="155183"/>
                  <a:pt x="4279884" y="111211"/>
                </a:cubicBezTo>
                <a:cubicBezTo>
                  <a:pt x="4308962" y="105153"/>
                  <a:pt x="4226745" y="82787"/>
                  <a:pt x="4205743" y="61784"/>
                </a:cubicBezTo>
                <a:cubicBezTo>
                  <a:pt x="4158172" y="14212"/>
                  <a:pt x="4183213" y="34406"/>
                  <a:pt x="4131603" y="0"/>
                </a:cubicBezTo>
                <a:lnTo>
                  <a:pt x="4205743" y="49427"/>
                </a:lnTo>
                <a:lnTo>
                  <a:pt x="4242814" y="74141"/>
                </a:lnTo>
                <a:cubicBezTo>
                  <a:pt x="4259290" y="98854"/>
                  <a:pt x="4313243" y="127279"/>
                  <a:pt x="4292241" y="148281"/>
                </a:cubicBezTo>
                <a:cubicBezTo>
                  <a:pt x="4275765" y="164757"/>
                  <a:pt x="4258157" y="180173"/>
                  <a:pt x="4242814" y="197708"/>
                </a:cubicBezTo>
                <a:cubicBezTo>
                  <a:pt x="4229252" y="213207"/>
                  <a:pt x="4217714" y="230376"/>
                  <a:pt x="4205743" y="247135"/>
                </a:cubicBezTo>
                <a:cubicBezTo>
                  <a:pt x="4197111" y="259220"/>
                  <a:pt x="4190695" y="272929"/>
                  <a:pt x="4181030" y="284205"/>
                </a:cubicBezTo>
                <a:cubicBezTo>
                  <a:pt x="4165867" y="301896"/>
                  <a:pt x="4146766" y="315941"/>
                  <a:pt x="4131603" y="333632"/>
                </a:cubicBezTo>
                <a:cubicBezTo>
                  <a:pt x="4113708" y="354509"/>
                  <a:pt x="4106133" y="372214"/>
                  <a:pt x="4094533" y="395416"/>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smtClean="0">
                <a:solidFill>
                  <a:schemeClr val="tx1"/>
                </a:solidFill>
                <a:latin typeface="Century Gothic"/>
                <a:cs typeface="Century Gothic"/>
              </a:rPr>
              <a:t>Objects store memory addresses</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1903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747509"/>
            <a:ext cx="10080625" cy="4064655"/>
          </a:xfrm>
          <a:prstGeom prst="rect">
            <a:avLst/>
          </a:prstGeom>
        </p:spPr>
      </p:pic>
      <p:sp>
        <p:nvSpPr>
          <p:cNvPr id="5"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smtClean="0">
                <a:solidFill>
                  <a:schemeClr val="tx1"/>
                </a:solidFill>
                <a:latin typeface="Century Gothic"/>
                <a:cs typeface="Century Gothic"/>
              </a:rPr>
              <a:t>Breakout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570441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144712" y="1265237"/>
            <a:ext cx="5487764" cy="5487764"/>
          </a:xfrm>
          <a:prstGeom prst="rect">
            <a:avLst/>
          </a:prstGeom>
        </p:spPr>
      </p:pic>
      <p:sp>
        <p:nvSpPr>
          <p:cNvPr id="8" name="TextBox 7"/>
          <p:cNvSpPr txBox="1"/>
          <p:nvPr/>
        </p:nvSpPr>
        <p:spPr>
          <a:xfrm>
            <a:off x="3554183" y="5857356"/>
            <a:ext cx="3357009" cy="660181"/>
          </a:xfrm>
          <a:prstGeom prst="rect">
            <a:avLst/>
          </a:prstGeom>
          <a:solidFill>
            <a:schemeClr val="accent4">
              <a:lumMod val="20000"/>
              <a:lumOff val="80000"/>
            </a:schemeClr>
          </a:solidFill>
        </p:spPr>
        <p:txBody>
          <a:bodyPr wrap="none" rtlCol="0">
            <a:spAutoFit/>
          </a:bodyPr>
          <a:lstStyle/>
          <a:p>
            <a:r>
              <a:rPr lang="en-US" sz="3968" dirty="0"/>
              <a:t>Bright Simons</a:t>
            </a:r>
          </a:p>
        </p:txBody>
      </p:sp>
      <p:sp>
        <p:nvSpPr>
          <p:cNvPr id="6" name="Title Placeholder 1"/>
          <p:cNvSpPr txBox="1">
            <a:spLocks/>
          </p:cNvSpPr>
          <p:nvPr/>
        </p:nvSpPr>
        <p:spPr>
          <a:xfrm>
            <a:off x="0" y="317"/>
            <a:ext cx="10080625" cy="740664"/>
          </a:xfrm>
          <a:prstGeom prst="rect">
            <a:avLst/>
          </a:prstGeom>
          <a:solidFill>
            <a:srgbClr val="C3D69B"/>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Chris’ Favorite Program</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227175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a:latin typeface="Calibri"/>
                <a:cs typeface="Calibri"/>
              </a:rPr>
              <a:t>Today, we build!</a:t>
            </a:r>
            <a:endParaRPr lang="en-US" sz="5071" dirty="0">
              <a:latin typeface="Calibri"/>
              <a:cs typeface="Calibri"/>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45319" y="1159840"/>
            <a:ext cx="3424292" cy="53780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72616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15913" y="350837"/>
            <a:ext cx="154693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Desktop/Screen%20Shot%202017-02-07%20at%20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9733" y="1103151"/>
            <a:ext cx="8430869" cy="57500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smtClean="0">
                <a:solidFill>
                  <a:schemeClr val="tx1"/>
                </a:solidFill>
                <a:latin typeface="Century Gothic"/>
                <a:cs typeface="Century Gothic"/>
              </a:rPr>
              <a:t>Hangman</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2485530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445" y="757237"/>
            <a:ext cx="8019466" cy="6191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p:cNvSpPr txBox="1"/>
          <p:nvPr/>
        </p:nvSpPr>
        <p:spPr>
          <a:xfrm>
            <a:off x="4972578" y="1358370"/>
            <a:ext cx="3619674" cy="779316"/>
          </a:xfrm>
          <a:prstGeom prst="rect">
            <a:avLst/>
          </a:prstGeom>
          <a:noFill/>
        </p:spPr>
        <p:txBody>
          <a:bodyPr wrap="square" rtlCol="0">
            <a:spAutoFit/>
          </a:bodyPr>
          <a:lstStyle/>
          <a:p>
            <a:pPr algn="ctr"/>
            <a:r>
              <a:rPr lang="en-US" sz="2400" dirty="0" smtClean="0">
                <a:solidFill>
                  <a:schemeClr val="accent3">
                    <a:lumMod val="50000"/>
                  </a:schemeClr>
                </a:solidFill>
                <a:latin typeface="Chalkboard" charset="0"/>
                <a:ea typeface="Chalkboard" charset="0"/>
                <a:cs typeface="Chalkboard" charset="0"/>
              </a:rPr>
              <a:t>Each blue dot is a tiny </a:t>
            </a:r>
            <a:r>
              <a:rPr lang="en-US" sz="2400" dirty="0" err="1" smtClean="0">
                <a:solidFill>
                  <a:schemeClr val="accent3">
                    <a:lumMod val="50000"/>
                  </a:schemeClr>
                </a:solidFill>
                <a:latin typeface="Chalkboard" charset="0"/>
                <a:ea typeface="Chalkboard" charset="0"/>
                <a:cs typeface="Chalkboard" charset="0"/>
              </a:rPr>
              <a:t>GRect</a:t>
            </a:r>
            <a:endParaRPr lang="en-US" sz="2400" dirty="0">
              <a:solidFill>
                <a:schemeClr val="accent3">
                  <a:lumMod val="50000"/>
                </a:schemeClr>
              </a:solidFill>
              <a:latin typeface="Chalkboard" charset="0"/>
              <a:ea typeface="Chalkboard" charset="0"/>
              <a:cs typeface="Chalkboard" charset="0"/>
            </a:endParaRPr>
          </a:p>
        </p:txBody>
      </p:sp>
      <p:sp>
        <p:nvSpPr>
          <p:cNvPr id="4" name="Freeform 3"/>
          <p:cNvSpPr/>
          <p:nvPr/>
        </p:nvSpPr>
        <p:spPr>
          <a:xfrm>
            <a:off x="6168474" y="2272453"/>
            <a:ext cx="365760" cy="370588"/>
          </a:xfrm>
          <a:custGeom>
            <a:avLst/>
            <a:gdLst>
              <a:gd name="connsiteX0" fmla="*/ 365760 w 365760"/>
              <a:gd name="connsiteY0" fmla="*/ 0 h 370588"/>
              <a:gd name="connsiteX1" fmla="*/ 256032 w 365760"/>
              <a:gd name="connsiteY1" fmla="*/ 121920 h 370588"/>
              <a:gd name="connsiteX2" fmla="*/ 219456 w 365760"/>
              <a:gd name="connsiteY2" fmla="*/ 146304 h 370588"/>
              <a:gd name="connsiteX3" fmla="*/ 146304 w 365760"/>
              <a:gd name="connsiteY3" fmla="*/ 207264 h 370588"/>
              <a:gd name="connsiteX4" fmla="*/ 121920 w 365760"/>
              <a:gd name="connsiteY4" fmla="*/ 243840 h 370588"/>
              <a:gd name="connsiteX5" fmla="*/ 85344 w 365760"/>
              <a:gd name="connsiteY5" fmla="*/ 268224 h 370588"/>
              <a:gd name="connsiteX6" fmla="*/ 0 w 365760"/>
              <a:gd name="connsiteY6" fmla="*/ 365760 h 370588"/>
              <a:gd name="connsiteX7" fmla="*/ 12192 w 365760"/>
              <a:gd name="connsiteY7" fmla="*/ 329184 h 370588"/>
              <a:gd name="connsiteX8" fmla="*/ 36576 w 365760"/>
              <a:gd name="connsiteY8" fmla="*/ 292608 h 370588"/>
              <a:gd name="connsiteX9" fmla="*/ 48768 w 365760"/>
              <a:gd name="connsiteY9" fmla="*/ 231648 h 370588"/>
              <a:gd name="connsiteX10" fmla="*/ 60960 w 365760"/>
              <a:gd name="connsiteY10" fmla="*/ 195072 h 370588"/>
              <a:gd name="connsiteX11" fmla="*/ 36576 w 365760"/>
              <a:gd name="connsiteY11" fmla="*/ 231648 h 370588"/>
              <a:gd name="connsiteX12" fmla="*/ 12192 w 365760"/>
              <a:gd name="connsiteY12" fmla="*/ 304800 h 370588"/>
              <a:gd name="connsiteX13" fmla="*/ 24384 w 365760"/>
              <a:gd name="connsiteY13" fmla="*/ 365760 h 370588"/>
              <a:gd name="connsiteX14" fmla="*/ 219456 w 365760"/>
              <a:gd name="connsiteY14" fmla="*/ 353568 h 370588"/>
              <a:gd name="connsiteX15" fmla="*/ 292608 w 365760"/>
              <a:gd name="connsiteY15" fmla="*/ 353568 h 37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 h="370588">
                <a:moveTo>
                  <a:pt x="365760" y="0"/>
                </a:moveTo>
                <a:cubicBezTo>
                  <a:pt x="329184" y="40640"/>
                  <a:pt x="294693" y="83259"/>
                  <a:pt x="256032" y="121920"/>
                </a:cubicBezTo>
                <a:cubicBezTo>
                  <a:pt x="245671" y="132281"/>
                  <a:pt x="230713" y="136923"/>
                  <a:pt x="219456" y="146304"/>
                </a:cubicBezTo>
                <a:cubicBezTo>
                  <a:pt x="125582" y="224533"/>
                  <a:pt x="237115" y="146723"/>
                  <a:pt x="146304" y="207264"/>
                </a:cubicBezTo>
                <a:cubicBezTo>
                  <a:pt x="138176" y="219456"/>
                  <a:pt x="132281" y="233479"/>
                  <a:pt x="121920" y="243840"/>
                </a:cubicBezTo>
                <a:cubicBezTo>
                  <a:pt x="111559" y="254201"/>
                  <a:pt x="94993" y="257197"/>
                  <a:pt x="85344" y="268224"/>
                </a:cubicBezTo>
                <a:cubicBezTo>
                  <a:pt x="-14224" y="382016"/>
                  <a:pt x="82296" y="310896"/>
                  <a:pt x="0" y="365760"/>
                </a:cubicBezTo>
                <a:cubicBezTo>
                  <a:pt x="4064" y="353568"/>
                  <a:pt x="6445" y="340679"/>
                  <a:pt x="12192" y="329184"/>
                </a:cubicBezTo>
                <a:cubicBezTo>
                  <a:pt x="18745" y="316078"/>
                  <a:pt x="31431" y="306328"/>
                  <a:pt x="36576" y="292608"/>
                </a:cubicBezTo>
                <a:cubicBezTo>
                  <a:pt x="43852" y="273205"/>
                  <a:pt x="43742" y="251752"/>
                  <a:pt x="48768" y="231648"/>
                </a:cubicBezTo>
                <a:cubicBezTo>
                  <a:pt x="51885" y="219180"/>
                  <a:pt x="73811" y="195072"/>
                  <a:pt x="60960" y="195072"/>
                </a:cubicBezTo>
                <a:cubicBezTo>
                  <a:pt x="46307" y="195072"/>
                  <a:pt x="42527" y="218258"/>
                  <a:pt x="36576" y="231648"/>
                </a:cubicBezTo>
                <a:cubicBezTo>
                  <a:pt x="26137" y="255136"/>
                  <a:pt x="12192" y="304800"/>
                  <a:pt x="12192" y="304800"/>
                </a:cubicBezTo>
                <a:cubicBezTo>
                  <a:pt x="16256" y="325120"/>
                  <a:pt x="4212" y="361014"/>
                  <a:pt x="24384" y="365760"/>
                </a:cubicBezTo>
                <a:cubicBezTo>
                  <a:pt x="87803" y="380682"/>
                  <a:pt x="154372" y="356526"/>
                  <a:pt x="219456" y="353568"/>
                </a:cubicBezTo>
                <a:cubicBezTo>
                  <a:pt x="243815" y="352461"/>
                  <a:pt x="268224" y="353568"/>
                  <a:pt x="292608" y="353568"/>
                </a:cubicBezTo>
              </a:path>
            </a:pathLst>
          </a:custGeom>
          <a:noFill/>
          <a:ln w="38100">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smtClean="0">
                <a:solidFill>
                  <a:schemeClr val="tx1"/>
                </a:solidFill>
                <a:latin typeface="Century Gothic"/>
                <a:cs typeface="Century Gothic"/>
              </a:rPr>
              <a:t>Files</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804000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smtClean="0">
                <a:latin typeface="Calibri"/>
                <a:cs typeface="Calibri"/>
              </a:rPr>
              <a:t>Karel</a:t>
            </a:r>
            <a:r>
              <a:rPr lang="en-US" sz="4600" dirty="0" smtClean="0">
                <a:latin typeface="Calibri"/>
                <a:cs typeface="Calibri"/>
              </a:rPr>
              <a:t> Wars</a:t>
            </a:r>
            <a:endParaRPr lang="en-US" sz="4600" b="1" dirty="0">
              <a:latin typeface="Courier" charset="0"/>
              <a:ea typeface="Courier" charset="0"/>
              <a:cs typeface="Courier"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60201" y="761618"/>
            <a:ext cx="4560222" cy="6670324"/>
          </a:xfrm>
          <a:prstGeom prst="rect">
            <a:avLst/>
          </a:prstGeom>
        </p:spPr>
      </p:pic>
    </p:spTree>
    <p:extLst>
      <p:ext uri="{BB962C8B-B14F-4D97-AF65-F5344CB8AC3E}">
        <p14:creationId xmlns:p14="http://schemas.microsoft.com/office/powerpoint/2010/main" val="20838177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67464" y="3013469"/>
            <a:ext cx="10667541" cy="660181"/>
          </a:xfrm>
          <a:prstGeom prst="rect">
            <a:avLst/>
          </a:prstGeom>
          <a:noFill/>
        </p:spPr>
        <p:txBody>
          <a:bodyPr wrap="square" rtlCol="0">
            <a:spAutoFit/>
          </a:bodyPr>
          <a:lstStyle/>
          <a:p>
            <a:pPr algn="ctr"/>
            <a:r>
              <a:rPr lang="en-US" sz="3968" dirty="0" smtClean="0">
                <a:solidFill>
                  <a:schemeClr val="bg1"/>
                </a:solidFill>
                <a:ea typeface="Arial" charset="0"/>
                <a:cs typeface="Arial" charset="0"/>
              </a:rPr>
              <a:t>FacePamphlet</a:t>
            </a:r>
            <a:endParaRPr lang="en-US" sz="3968" dirty="0">
              <a:solidFill>
                <a:schemeClr val="bg1"/>
              </a:solidFill>
              <a:ea typeface="Arial" charset="0"/>
              <a:cs typeface="Arial" charset="0"/>
            </a:endParaRPr>
          </a:p>
        </p:txBody>
      </p:sp>
    </p:spTree>
    <p:extLst>
      <p:ext uri="{BB962C8B-B14F-4D97-AF65-F5344CB8AC3E}">
        <p14:creationId xmlns:p14="http://schemas.microsoft.com/office/powerpoint/2010/main" val="54622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Eric Roberts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4378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22488" y="503237"/>
            <a:ext cx="13467907" cy="723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
        <p:nvSpPr>
          <p:cNvPr id="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smtClean="0">
                <a:solidFill>
                  <a:schemeClr val="tx1"/>
                </a:solidFill>
                <a:latin typeface="Century Gothic"/>
                <a:cs typeface="Century Gothic"/>
              </a:rPr>
              <a:t>The Matrix</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2514552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8634" y="915694"/>
            <a:ext cx="9191195" cy="6643981"/>
          </a:xfrm>
          <a:prstGeom prst="rect">
            <a:avLst/>
          </a:prstGeom>
        </p:spPr>
      </p:pic>
      <p:sp>
        <p:nvSpPr>
          <p:cNvPr id="3"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smtClean="0">
                <a:latin typeface="Calibri"/>
                <a:cs typeface="Calibri"/>
              </a:rPr>
              <a:t>Surat</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4203041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110" y="880533"/>
            <a:ext cx="9330314" cy="6342517"/>
          </a:xfrm>
          <a:prstGeom prst="rect">
            <a:avLst/>
          </a:prstGeom>
        </p:spPr>
      </p:pic>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smtClean="0">
                <a:latin typeface="Calibri"/>
                <a:cs typeface="Calibri"/>
              </a:rPr>
              <a:t>Yahtzee</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1488624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4200" y="2146300"/>
            <a:ext cx="8890000" cy="3263900"/>
          </a:xfrm>
          <a:prstGeom prst="rect">
            <a:avLst/>
          </a:prstGeom>
        </p:spPr>
      </p:pic>
      <p:sp>
        <p:nvSpPr>
          <p:cNvPr id="5"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smtClean="0">
                <a:solidFill>
                  <a:schemeClr val="tx1"/>
                </a:solidFill>
                <a:latin typeface="Century Gothic"/>
                <a:cs typeface="Century Gothic"/>
              </a:rPr>
              <a:t>Make a keyboard</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4206228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5866" y="1156935"/>
            <a:ext cx="8648700" cy="5895798"/>
          </a:xfrm>
          <a:prstGeom prst="rect">
            <a:avLst/>
          </a:prstGeom>
        </p:spPr>
      </p:pic>
      <p:sp>
        <p:nvSpPr>
          <p:cNvPr id="3"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Color Map</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9311935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68512" y="1722437"/>
            <a:ext cx="5334000" cy="4700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smtClean="0">
                <a:solidFill>
                  <a:schemeClr val="tx1"/>
                </a:solidFill>
                <a:latin typeface="Century Gothic"/>
                <a:cs typeface="Century Gothic"/>
              </a:rPr>
              <a:t>Bouncing Balls</a:t>
            </a:r>
            <a:endParaRPr lang="en-US" sz="4409" b="1" dirty="0">
              <a:solidFill>
                <a:schemeClr val="tx1"/>
              </a:solidFill>
              <a:latin typeface="Century Gothic"/>
              <a:cs typeface="Century Gothic"/>
            </a:endParaRPr>
          </a:p>
        </p:txBody>
      </p:sp>
      <p:cxnSp>
        <p:nvCxnSpPr>
          <p:cNvPr id="5" name="Straight Arrow Connector 4"/>
          <p:cNvCxnSpPr/>
          <p:nvPr/>
        </p:nvCxnSpPr>
        <p:spPr>
          <a:xfrm>
            <a:off x="3668712" y="2713037"/>
            <a:ext cx="304800" cy="30480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030912" y="3856037"/>
            <a:ext cx="381000" cy="15240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3668712" y="4846637"/>
            <a:ext cx="304800" cy="22860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29998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0500" y="0"/>
            <a:ext cx="9683179" cy="7559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0500" y="0"/>
            <a:ext cx="9683179" cy="7559675"/>
          </a:xfrm>
          <a:prstGeom prst="rect">
            <a:avLst/>
          </a:prstGeom>
        </p:spPr>
      </p:pic>
      <p:sp>
        <p:nvSpPr>
          <p:cNvPr id="6" name="Freeform 5"/>
          <p:cNvSpPr/>
          <p:nvPr/>
        </p:nvSpPr>
        <p:spPr>
          <a:xfrm>
            <a:off x="1382712" y="1587500"/>
            <a:ext cx="2514600" cy="2006600"/>
          </a:xfrm>
          <a:custGeom>
            <a:avLst/>
            <a:gdLst>
              <a:gd name="connsiteX0" fmla="*/ 1320806 w 2921208"/>
              <a:gd name="connsiteY0" fmla="*/ 152400 h 2006600"/>
              <a:gd name="connsiteX1" fmla="*/ 1219206 w 2921208"/>
              <a:gd name="connsiteY1" fmla="*/ 114300 h 2006600"/>
              <a:gd name="connsiteX2" fmla="*/ 787406 w 2921208"/>
              <a:gd name="connsiteY2" fmla="*/ 76200 h 2006600"/>
              <a:gd name="connsiteX3" fmla="*/ 635006 w 2921208"/>
              <a:gd name="connsiteY3" fmla="*/ 63500 h 2006600"/>
              <a:gd name="connsiteX4" fmla="*/ 406406 w 2921208"/>
              <a:gd name="connsiteY4" fmla="*/ 88900 h 2006600"/>
              <a:gd name="connsiteX5" fmla="*/ 342906 w 2921208"/>
              <a:gd name="connsiteY5" fmla="*/ 127000 h 2006600"/>
              <a:gd name="connsiteX6" fmla="*/ 266706 w 2921208"/>
              <a:gd name="connsiteY6" fmla="*/ 152400 h 2006600"/>
              <a:gd name="connsiteX7" fmla="*/ 203206 w 2921208"/>
              <a:gd name="connsiteY7" fmla="*/ 228600 h 2006600"/>
              <a:gd name="connsiteX8" fmla="*/ 50806 w 2921208"/>
              <a:gd name="connsiteY8" fmla="*/ 431800 h 2006600"/>
              <a:gd name="connsiteX9" fmla="*/ 6 w 2921208"/>
              <a:gd name="connsiteY9" fmla="*/ 596900 h 2006600"/>
              <a:gd name="connsiteX10" fmla="*/ 38106 w 2921208"/>
              <a:gd name="connsiteY10" fmla="*/ 812800 h 2006600"/>
              <a:gd name="connsiteX11" fmla="*/ 139706 w 2921208"/>
              <a:gd name="connsiteY11" fmla="*/ 1206500 h 2006600"/>
              <a:gd name="connsiteX12" fmla="*/ 215906 w 2921208"/>
              <a:gd name="connsiteY12" fmla="*/ 1358900 h 2006600"/>
              <a:gd name="connsiteX13" fmla="*/ 495306 w 2921208"/>
              <a:gd name="connsiteY13" fmla="*/ 1638300 h 2006600"/>
              <a:gd name="connsiteX14" fmla="*/ 558806 w 2921208"/>
              <a:gd name="connsiteY14" fmla="*/ 1689100 h 2006600"/>
              <a:gd name="connsiteX15" fmla="*/ 673106 w 2921208"/>
              <a:gd name="connsiteY15" fmla="*/ 1714500 h 2006600"/>
              <a:gd name="connsiteX16" fmla="*/ 1130306 w 2921208"/>
              <a:gd name="connsiteY16" fmla="*/ 1955800 h 2006600"/>
              <a:gd name="connsiteX17" fmla="*/ 1231906 w 2921208"/>
              <a:gd name="connsiteY17" fmla="*/ 1993900 h 2006600"/>
              <a:gd name="connsiteX18" fmla="*/ 1498606 w 2921208"/>
              <a:gd name="connsiteY18" fmla="*/ 2006600 h 2006600"/>
              <a:gd name="connsiteX19" fmla="*/ 2209806 w 2921208"/>
              <a:gd name="connsiteY19" fmla="*/ 1968500 h 2006600"/>
              <a:gd name="connsiteX20" fmla="*/ 2387606 w 2921208"/>
              <a:gd name="connsiteY20" fmla="*/ 1879600 h 2006600"/>
              <a:gd name="connsiteX21" fmla="*/ 2743206 w 2921208"/>
              <a:gd name="connsiteY21" fmla="*/ 1625600 h 2006600"/>
              <a:gd name="connsiteX22" fmla="*/ 2844806 w 2921208"/>
              <a:gd name="connsiteY22" fmla="*/ 1447800 h 2006600"/>
              <a:gd name="connsiteX23" fmla="*/ 2895606 w 2921208"/>
              <a:gd name="connsiteY23" fmla="*/ 1270000 h 2006600"/>
              <a:gd name="connsiteX24" fmla="*/ 2908306 w 2921208"/>
              <a:gd name="connsiteY24" fmla="*/ 647700 h 2006600"/>
              <a:gd name="connsiteX25" fmla="*/ 2857506 w 2921208"/>
              <a:gd name="connsiteY25" fmla="*/ 558800 h 2006600"/>
              <a:gd name="connsiteX26" fmla="*/ 2540006 w 2921208"/>
              <a:gd name="connsiteY26" fmla="*/ 177800 h 2006600"/>
              <a:gd name="connsiteX27" fmla="*/ 2489206 w 2921208"/>
              <a:gd name="connsiteY27" fmla="*/ 139700 h 2006600"/>
              <a:gd name="connsiteX28" fmla="*/ 2222506 w 2921208"/>
              <a:gd name="connsiteY28" fmla="*/ 63500 h 2006600"/>
              <a:gd name="connsiteX29" fmla="*/ 2044706 w 2921208"/>
              <a:gd name="connsiteY29" fmla="*/ 38100 h 2006600"/>
              <a:gd name="connsiteX30" fmla="*/ 1892306 w 2921208"/>
              <a:gd name="connsiteY30" fmla="*/ 0 h 2006600"/>
              <a:gd name="connsiteX31" fmla="*/ 1257306 w 2921208"/>
              <a:gd name="connsiteY31" fmla="*/ 25400 h 2006600"/>
              <a:gd name="connsiteX32" fmla="*/ 1054106 w 2921208"/>
              <a:gd name="connsiteY32" fmla="*/ 76200 h 2006600"/>
              <a:gd name="connsiteX33" fmla="*/ 990606 w 2921208"/>
              <a:gd name="connsiteY33" fmla="*/ 114300 h 20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921208" h="2006600">
                <a:moveTo>
                  <a:pt x="1320806" y="152400"/>
                </a:moveTo>
                <a:cubicBezTo>
                  <a:pt x="1286939" y="139700"/>
                  <a:pt x="1254185" y="123505"/>
                  <a:pt x="1219206" y="114300"/>
                </a:cubicBezTo>
                <a:cubicBezTo>
                  <a:pt x="1065702" y="73904"/>
                  <a:pt x="957772" y="85935"/>
                  <a:pt x="787406" y="76200"/>
                </a:cubicBezTo>
                <a:cubicBezTo>
                  <a:pt x="736513" y="73292"/>
                  <a:pt x="685806" y="67733"/>
                  <a:pt x="635006" y="63500"/>
                </a:cubicBezTo>
                <a:cubicBezTo>
                  <a:pt x="558806" y="71967"/>
                  <a:pt x="481325" y="72613"/>
                  <a:pt x="406406" y="88900"/>
                </a:cubicBezTo>
                <a:cubicBezTo>
                  <a:pt x="382285" y="94144"/>
                  <a:pt x="365378" y="116786"/>
                  <a:pt x="342906" y="127000"/>
                </a:cubicBezTo>
                <a:cubicBezTo>
                  <a:pt x="318532" y="138079"/>
                  <a:pt x="292106" y="143933"/>
                  <a:pt x="266706" y="152400"/>
                </a:cubicBezTo>
                <a:cubicBezTo>
                  <a:pt x="245539" y="177800"/>
                  <a:pt x="223044" y="202149"/>
                  <a:pt x="203206" y="228600"/>
                </a:cubicBezTo>
                <a:cubicBezTo>
                  <a:pt x="18302" y="475139"/>
                  <a:pt x="196683" y="256748"/>
                  <a:pt x="50806" y="431800"/>
                </a:cubicBezTo>
                <a:cubicBezTo>
                  <a:pt x="44643" y="450289"/>
                  <a:pt x="-601" y="582342"/>
                  <a:pt x="6" y="596900"/>
                </a:cubicBezTo>
                <a:cubicBezTo>
                  <a:pt x="3048" y="669915"/>
                  <a:pt x="23774" y="741140"/>
                  <a:pt x="38106" y="812800"/>
                </a:cubicBezTo>
                <a:cubicBezTo>
                  <a:pt x="66825" y="956394"/>
                  <a:pt x="82034" y="1078341"/>
                  <a:pt x="139706" y="1206500"/>
                </a:cubicBezTo>
                <a:cubicBezTo>
                  <a:pt x="163013" y="1258294"/>
                  <a:pt x="179800" y="1315057"/>
                  <a:pt x="215906" y="1358900"/>
                </a:cubicBezTo>
                <a:cubicBezTo>
                  <a:pt x="299635" y="1460571"/>
                  <a:pt x="392457" y="1556021"/>
                  <a:pt x="495306" y="1638300"/>
                </a:cubicBezTo>
                <a:cubicBezTo>
                  <a:pt x="516473" y="1655233"/>
                  <a:pt x="533891" y="1678422"/>
                  <a:pt x="558806" y="1689100"/>
                </a:cubicBezTo>
                <a:cubicBezTo>
                  <a:pt x="594680" y="1704474"/>
                  <a:pt x="635006" y="1706033"/>
                  <a:pt x="673106" y="1714500"/>
                </a:cubicBezTo>
                <a:cubicBezTo>
                  <a:pt x="729491" y="1745512"/>
                  <a:pt x="1047556" y="1924769"/>
                  <a:pt x="1130306" y="1955800"/>
                </a:cubicBezTo>
                <a:cubicBezTo>
                  <a:pt x="1164173" y="1968500"/>
                  <a:pt x="1196076" y="1988958"/>
                  <a:pt x="1231906" y="1993900"/>
                </a:cubicBezTo>
                <a:cubicBezTo>
                  <a:pt x="1320072" y="2006061"/>
                  <a:pt x="1409706" y="2002367"/>
                  <a:pt x="1498606" y="2006600"/>
                </a:cubicBezTo>
                <a:cubicBezTo>
                  <a:pt x="1735673" y="1993900"/>
                  <a:pt x="1974785" y="2002074"/>
                  <a:pt x="2209806" y="1968500"/>
                </a:cubicBezTo>
                <a:cubicBezTo>
                  <a:pt x="2275402" y="1959129"/>
                  <a:pt x="2329854" y="1912086"/>
                  <a:pt x="2387606" y="1879600"/>
                </a:cubicBezTo>
                <a:cubicBezTo>
                  <a:pt x="2485821" y="1824354"/>
                  <a:pt x="2663976" y="1726838"/>
                  <a:pt x="2743206" y="1625600"/>
                </a:cubicBezTo>
                <a:cubicBezTo>
                  <a:pt x="2785275" y="1571845"/>
                  <a:pt x="2817917" y="1510541"/>
                  <a:pt x="2844806" y="1447800"/>
                </a:cubicBezTo>
                <a:cubicBezTo>
                  <a:pt x="2869087" y="1391145"/>
                  <a:pt x="2878673" y="1329267"/>
                  <a:pt x="2895606" y="1270000"/>
                </a:cubicBezTo>
                <a:cubicBezTo>
                  <a:pt x="2901234" y="1177141"/>
                  <a:pt x="2941315" y="799540"/>
                  <a:pt x="2908306" y="647700"/>
                </a:cubicBezTo>
                <a:cubicBezTo>
                  <a:pt x="2901056" y="614349"/>
                  <a:pt x="2876883" y="586896"/>
                  <a:pt x="2857506" y="558800"/>
                </a:cubicBezTo>
                <a:cubicBezTo>
                  <a:pt x="2685320" y="309131"/>
                  <a:pt x="2713376" y="324498"/>
                  <a:pt x="2540006" y="177800"/>
                </a:cubicBezTo>
                <a:cubicBezTo>
                  <a:pt x="2523848" y="164128"/>
                  <a:pt x="2508387" y="148651"/>
                  <a:pt x="2489206" y="139700"/>
                </a:cubicBezTo>
                <a:cubicBezTo>
                  <a:pt x="2393237" y="94915"/>
                  <a:pt x="2324642" y="80523"/>
                  <a:pt x="2222506" y="63500"/>
                </a:cubicBezTo>
                <a:cubicBezTo>
                  <a:pt x="2163452" y="53658"/>
                  <a:pt x="2103497" y="49406"/>
                  <a:pt x="2044706" y="38100"/>
                </a:cubicBezTo>
                <a:cubicBezTo>
                  <a:pt x="1993285" y="28211"/>
                  <a:pt x="1943106" y="12700"/>
                  <a:pt x="1892306" y="0"/>
                </a:cubicBezTo>
                <a:cubicBezTo>
                  <a:pt x="1680639" y="8467"/>
                  <a:pt x="1468657" y="11071"/>
                  <a:pt x="1257306" y="25400"/>
                </a:cubicBezTo>
                <a:cubicBezTo>
                  <a:pt x="1215238" y="28252"/>
                  <a:pt x="1099740" y="63162"/>
                  <a:pt x="1054106" y="76200"/>
                </a:cubicBezTo>
                <a:cubicBezTo>
                  <a:pt x="999919" y="116840"/>
                  <a:pt x="1024473" y="114300"/>
                  <a:pt x="990606" y="114300"/>
                </a:cubicBezTo>
              </a:path>
            </a:pathLst>
          </a:cu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6411912" y="736600"/>
            <a:ext cx="2566988" cy="1524000"/>
          </a:xfrm>
          <a:custGeom>
            <a:avLst/>
            <a:gdLst>
              <a:gd name="connsiteX0" fmla="*/ 1600200 w 2209800"/>
              <a:gd name="connsiteY0" fmla="*/ 266700 h 1524000"/>
              <a:gd name="connsiteX1" fmla="*/ 1422400 w 2209800"/>
              <a:gd name="connsiteY1" fmla="*/ 254000 h 1524000"/>
              <a:gd name="connsiteX2" fmla="*/ 1308100 w 2209800"/>
              <a:gd name="connsiteY2" fmla="*/ 241300 h 1524000"/>
              <a:gd name="connsiteX3" fmla="*/ 990600 w 2209800"/>
              <a:gd name="connsiteY3" fmla="*/ 165100 h 1524000"/>
              <a:gd name="connsiteX4" fmla="*/ 850900 w 2209800"/>
              <a:gd name="connsiteY4" fmla="*/ 152400 h 1524000"/>
              <a:gd name="connsiteX5" fmla="*/ 431800 w 2209800"/>
              <a:gd name="connsiteY5" fmla="*/ 165100 h 1524000"/>
              <a:gd name="connsiteX6" fmla="*/ 342900 w 2209800"/>
              <a:gd name="connsiteY6" fmla="*/ 203200 h 1524000"/>
              <a:gd name="connsiteX7" fmla="*/ 266700 w 2209800"/>
              <a:gd name="connsiteY7" fmla="*/ 228600 h 1524000"/>
              <a:gd name="connsiteX8" fmla="*/ 177800 w 2209800"/>
              <a:gd name="connsiteY8" fmla="*/ 330200 h 1524000"/>
              <a:gd name="connsiteX9" fmla="*/ 0 w 2209800"/>
              <a:gd name="connsiteY9" fmla="*/ 1054100 h 1524000"/>
              <a:gd name="connsiteX10" fmla="*/ 12700 w 2209800"/>
              <a:gd name="connsiteY10" fmla="*/ 1155700 h 1524000"/>
              <a:gd name="connsiteX11" fmla="*/ 190500 w 2209800"/>
              <a:gd name="connsiteY11" fmla="*/ 1371600 h 1524000"/>
              <a:gd name="connsiteX12" fmla="*/ 266700 w 2209800"/>
              <a:gd name="connsiteY12" fmla="*/ 1485900 h 1524000"/>
              <a:gd name="connsiteX13" fmla="*/ 317500 w 2209800"/>
              <a:gd name="connsiteY13" fmla="*/ 1524000 h 1524000"/>
              <a:gd name="connsiteX14" fmla="*/ 825500 w 2209800"/>
              <a:gd name="connsiteY14" fmla="*/ 1498600 h 1524000"/>
              <a:gd name="connsiteX15" fmla="*/ 1130300 w 2209800"/>
              <a:gd name="connsiteY15" fmla="*/ 1473200 h 1524000"/>
              <a:gd name="connsiteX16" fmla="*/ 1524000 w 2209800"/>
              <a:gd name="connsiteY16" fmla="*/ 1460500 h 1524000"/>
              <a:gd name="connsiteX17" fmla="*/ 1828800 w 2209800"/>
              <a:gd name="connsiteY17" fmla="*/ 1384300 h 1524000"/>
              <a:gd name="connsiteX18" fmla="*/ 1943100 w 2209800"/>
              <a:gd name="connsiteY18" fmla="*/ 1333500 h 1524000"/>
              <a:gd name="connsiteX19" fmla="*/ 1993900 w 2209800"/>
              <a:gd name="connsiteY19" fmla="*/ 1270000 h 1524000"/>
              <a:gd name="connsiteX20" fmla="*/ 2095500 w 2209800"/>
              <a:gd name="connsiteY20" fmla="*/ 1193800 h 1524000"/>
              <a:gd name="connsiteX21" fmla="*/ 2120900 w 2209800"/>
              <a:gd name="connsiteY21" fmla="*/ 1079500 h 1524000"/>
              <a:gd name="connsiteX22" fmla="*/ 2146300 w 2209800"/>
              <a:gd name="connsiteY22" fmla="*/ 990600 h 1524000"/>
              <a:gd name="connsiteX23" fmla="*/ 2171700 w 2209800"/>
              <a:gd name="connsiteY23" fmla="*/ 889000 h 1524000"/>
              <a:gd name="connsiteX24" fmla="*/ 2209800 w 2209800"/>
              <a:gd name="connsiteY24" fmla="*/ 787400 h 1524000"/>
              <a:gd name="connsiteX25" fmla="*/ 2133600 w 2209800"/>
              <a:gd name="connsiteY25" fmla="*/ 520700 h 1524000"/>
              <a:gd name="connsiteX26" fmla="*/ 1968500 w 2209800"/>
              <a:gd name="connsiteY26" fmla="*/ 241300 h 1524000"/>
              <a:gd name="connsiteX27" fmla="*/ 1879600 w 2209800"/>
              <a:gd name="connsiteY27" fmla="*/ 152400 h 1524000"/>
              <a:gd name="connsiteX28" fmla="*/ 1778000 w 2209800"/>
              <a:gd name="connsiteY28" fmla="*/ 101600 h 1524000"/>
              <a:gd name="connsiteX29" fmla="*/ 1689100 w 2209800"/>
              <a:gd name="connsiteY29" fmla="*/ 38100 h 1524000"/>
              <a:gd name="connsiteX30" fmla="*/ 1549400 w 2209800"/>
              <a:gd name="connsiteY30" fmla="*/ 0 h 1524000"/>
              <a:gd name="connsiteX31" fmla="*/ 927100 w 2209800"/>
              <a:gd name="connsiteY31" fmla="*/ 177800 h 1524000"/>
              <a:gd name="connsiteX32" fmla="*/ 685800 w 2209800"/>
              <a:gd name="connsiteY32" fmla="*/ 368300 h 1524000"/>
              <a:gd name="connsiteX33" fmla="*/ 596900 w 2209800"/>
              <a:gd name="connsiteY33" fmla="*/ 40640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9800" h="1524000">
                <a:moveTo>
                  <a:pt x="1600200" y="266700"/>
                </a:moveTo>
                <a:cubicBezTo>
                  <a:pt x="1501503" y="291374"/>
                  <a:pt x="1581392" y="279104"/>
                  <a:pt x="1422400" y="254000"/>
                </a:cubicBezTo>
                <a:cubicBezTo>
                  <a:pt x="1384535" y="248021"/>
                  <a:pt x="1346200" y="245533"/>
                  <a:pt x="1308100" y="241300"/>
                </a:cubicBezTo>
                <a:cubicBezTo>
                  <a:pt x="1196207" y="210784"/>
                  <a:pt x="1107245" y="183763"/>
                  <a:pt x="990600" y="165100"/>
                </a:cubicBezTo>
                <a:cubicBezTo>
                  <a:pt x="944429" y="157713"/>
                  <a:pt x="897467" y="156633"/>
                  <a:pt x="850900" y="152400"/>
                </a:cubicBezTo>
                <a:cubicBezTo>
                  <a:pt x="711200" y="156633"/>
                  <a:pt x="570871" y="151193"/>
                  <a:pt x="431800" y="165100"/>
                </a:cubicBezTo>
                <a:cubicBezTo>
                  <a:pt x="399720" y="168308"/>
                  <a:pt x="372991" y="191626"/>
                  <a:pt x="342900" y="203200"/>
                </a:cubicBezTo>
                <a:cubicBezTo>
                  <a:pt x="317911" y="212811"/>
                  <a:pt x="292100" y="220133"/>
                  <a:pt x="266700" y="228600"/>
                </a:cubicBezTo>
                <a:cubicBezTo>
                  <a:pt x="237067" y="262467"/>
                  <a:pt x="205136" y="294453"/>
                  <a:pt x="177800" y="330200"/>
                </a:cubicBezTo>
                <a:cubicBezTo>
                  <a:pt x="-4864" y="569068"/>
                  <a:pt x="74010" y="610043"/>
                  <a:pt x="0" y="1054100"/>
                </a:cubicBezTo>
                <a:cubicBezTo>
                  <a:pt x="4233" y="1087967"/>
                  <a:pt x="-4860" y="1126434"/>
                  <a:pt x="12700" y="1155700"/>
                </a:cubicBezTo>
                <a:cubicBezTo>
                  <a:pt x="60666" y="1235644"/>
                  <a:pt x="138786" y="1294028"/>
                  <a:pt x="190500" y="1371600"/>
                </a:cubicBezTo>
                <a:cubicBezTo>
                  <a:pt x="215900" y="1409700"/>
                  <a:pt x="237386" y="1450723"/>
                  <a:pt x="266700" y="1485900"/>
                </a:cubicBezTo>
                <a:cubicBezTo>
                  <a:pt x="280251" y="1502161"/>
                  <a:pt x="300567" y="1511300"/>
                  <a:pt x="317500" y="1524000"/>
                </a:cubicBezTo>
                <a:lnTo>
                  <a:pt x="825500" y="1498600"/>
                </a:lnTo>
                <a:cubicBezTo>
                  <a:pt x="927254" y="1492240"/>
                  <a:pt x="1028401" y="1476487"/>
                  <a:pt x="1130300" y="1473200"/>
                </a:cubicBezTo>
                <a:lnTo>
                  <a:pt x="1524000" y="1460500"/>
                </a:lnTo>
                <a:cubicBezTo>
                  <a:pt x="1621135" y="1438914"/>
                  <a:pt x="1737515" y="1414728"/>
                  <a:pt x="1828800" y="1384300"/>
                </a:cubicBezTo>
                <a:cubicBezTo>
                  <a:pt x="1868354" y="1371115"/>
                  <a:pt x="1905000" y="1350433"/>
                  <a:pt x="1943100" y="1333500"/>
                </a:cubicBezTo>
                <a:cubicBezTo>
                  <a:pt x="1960033" y="1312333"/>
                  <a:pt x="1973918" y="1288317"/>
                  <a:pt x="1993900" y="1270000"/>
                </a:cubicBezTo>
                <a:cubicBezTo>
                  <a:pt x="2025106" y="1241394"/>
                  <a:pt x="2072018" y="1229023"/>
                  <a:pt x="2095500" y="1193800"/>
                </a:cubicBezTo>
                <a:cubicBezTo>
                  <a:pt x="2117150" y="1161326"/>
                  <a:pt x="2111434" y="1117364"/>
                  <a:pt x="2120900" y="1079500"/>
                </a:cubicBezTo>
                <a:cubicBezTo>
                  <a:pt x="2128375" y="1049601"/>
                  <a:pt x="2138359" y="1020379"/>
                  <a:pt x="2146300" y="990600"/>
                </a:cubicBezTo>
                <a:cubicBezTo>
                  <a:pt x="2155295" y="956870"/>
                  <a:pt x="2161288" y="922320"/>
                  <a:pt x="2171700" y="889000"/>
                </a:cubicBezTo>
                <a:cubicBezTo>
                  <a:pt x="2182488" y="854477"/>
                  <a:pt x="2197100" y="821267"/>
                  <a:pt x="2209800" y="787400"/>
                </a:cubicBezTo>
                <a:cubicBezTo>
                  <a:pt x="2184400" y="698500"/>
                  <a:pt x="2177434" y="602106"/>
                  <a:pt x="2133600" y="520700"/>
                </a:cubicBezTo>
                <a:cubicBezTo>
                  <a:pt x="2088040" y="436089"/>
                  <a:pt x="2031716" y="319104"/>
                  <a:pt x="1968500" y="241300"/>
                </a:cubicBezTo>
                <a:cubicBezTo>
                  <a:pt x="1942073" y="208775"/>
                  <a:pt x="1917084" y="171142"/>
                  <a:pt x="1879600" y="152400"/>
                </a:cubicBezTo>
                <a:cubicBezTo>
                  <a:pt x="1845733" y="135467"/>
                  <a:pt x="1810468" y="121081"/>
                  <a:pt x="1778000" y="101600"/>
                </a:cubicBezTo>
                <a:cubicBezTo>
                  <a:pt x="1746773" y="82864"/>
                  <a:pt x="1722378" y="52890"/>
                  <a:pt x="1689100" y="38100"/>
                </a:cubicBezTo>
                <a:cubicBezTo>
                  <a:pt x="1644993" y="18497"/>
                  <a:pt x="1595967" y="12700"/>
                  <a:pt x="1549400" y="0"/>
                </a:cubicBezTo>
                <a:cubicBezTo>
                  <a:pt x="1454071" y="23832"/>
                  <a:pt x="1081521" y="97232"/>
                  <a:pt x="927100" y="177800"/>
                </a:cubicBezTo>
                <a:cubicBezTo>
                  <a:pt x="786552" y="251129"/>
                  <a:pt x="810890" y="276567"/>
                  <a:pt x="685800" y="368300"/>
                </a:cubicBezTo>
                <a:cubicBezTo>
                  <a:pt x="631264" y="408293"/>
                  <a:pt x="634204" y="406400"/>
                  <a:pt x="596900" y="406400"/>
                </a:cubicBezTo>
              </a:path>
            </a:pathLst>
          </a:cu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3644900" y="4292580"/>
            <a:ext cx="2217394" cy="1968611"/>
          </a:xfrm>
          <a:custGeom>
            <a:avLst/>
            <a:gdLst>
              <a:gd name="connsiteX0" fmla="*/ 965200 w 2217394"/>
              <a:gd name="connsiteY0" fmla="*/ 177820 h 1968611"/>
              <a:gd name="connsiteX1" fmla="*/ 863600 w 2217394"/>
              <a:gd name="connsiteY1" fmla="*/ 152420 h 1968611"/>
              <a:gd name="connsiteX2" fmla="*/ 736600 w 2217394"/>
              <a:gd name="connsiteY2" fmla="*/ 114320 h 1968611"/>
              <a:gd name="connsiteX3" fmla="*/ 393700 w 2217394"/>
              <a:gd name="connsiteY3" fmla="*/ 127020 h 1968611"/>
              <a:gd name="connsiteX4" fmla="*/ 292100 w 2217394"/>
              <a:gd name="connsiteY4" fmla="*/ 139720 h 1968611"/>
              <a:gd name="connsiteX5" fmla="*/ 177800 w 2217394"/>
              <a:gd name="connsiteY5" fmla="*/ 190520 h 1968611"/>
              <a:gd name="connsiteX6" fmla="*/ 114300 w 2217394"/>
              <a:gd name="connsiteY6" fmla="*/ 406420 h 1968611"/>
              <a:gd name="connsiteX7" fmla="*/ 63500 w 2217394"/>
              <a:gd name="connsiteY7" fmla="*/ 571520 h 1968611"/>
              <a:gd name="connsiteX8" fmla="*/ 50800 w 2217394"/>
              <a:gd name="connsiteY8" fmla="*/ 685820 h 1968611"/>
              <a:gd name="connsiteX9" fmla="*/ 0 w 2217394"/>
              <a:gd name="connsiteY9" fmla="*/ 914420 h 1968611"/>
              <a:gd name="connsiteX10" fmla="*/ 12700 w 2217394"/>
              <a:gd name="connsiteY10" fmla="*/ 1511320 h 1968611"/>
              <a:gd name="connsiteX11" fmla="*/ 63500 w 2217394"/>
              <a:gd name="connsiteY11" fmla="*/ 1612920 h 1968611"/>
              <a:gd name="connsiteX12" fmla="*/ 431800 w 2217394"/>
              <a:gd name="connsiteY12" fmla="*/ 1816120 h 1968611"/>
              <a:gd name="connsiteX13" fmla="*/ 558800 w 2217394"/>
              <a:gd name="connsiteY13" fmla="*/ 1828820 h 1968611"/>
              <a:gd name="connsiteX14" fmla="*/ 990600 w 2217394"/>
              <a:gd name="connsiteY14" fmla="*/ 1892320 h 1968611"/>
              <a:gd name="connsiteX15" fmla="*/ 1231900 w 2217394"/>
              <a:gd name="connsiteY15" fmla="*/ 1955820 h 1968611"/>
              <a:gd name="connsiteX16" fmla="*/ 1689100 w 2217394"/>
              <a:gd name="connsiteY16" fmla="*/ 1955820 h 1968611"/>
              <a:gd name="connsiteX17" fmla="*/ 1854200 w 2217394"/>
              <a:gd name="connsiteY17" fmla="*/ 1930420 h 1968611"/>
              <a:gd name="connsiteX18" fmla="*/ 1892300 w 2217394"/>
              <a:gd name="connsiteY18" fmla="*/ 1917720 h 1968611"/>
              <a:gd name="connsiteX19" fmla="*/ 2006600 w 2217394"/>
              <a:gd name="connsiteY19" fmla="*/ 1790720 h 1968611"/>
              <a:gd name="connsiteX20" fmla="*/ 2070100 w 2217394"/>
              <a:gd name="connsiteY20" fmla="*/ 1676420 h 1968611"/>
              <a:gd name="connsiteX21" fmla="*/ 2095500 w 2217394"/>
              <a:gd name="connsiteY21" fmla="*/ 1587520 h 1968611"/>
              <a:gd name="connsiteX22" fmla="*/ 2197100 w 2217394"/>
              <a:gd name="connsiteY22" fmla="*/ 1358920 h 1968611"/>
              <a:gd name="connsiteX23" fmla="*/ 2171700 w 2217394"/>
              <a:gd name="connsiteY23" fmla="*/ 825520 h 1968611"/>
              <a:gd name="connsiteX24" fmla="*/ 2120900 w 2217394"/>
              <a:gd name="connsiteY24" fmla="*/ 723920 h 1968611"/>
              <a:gd name="connsiteX25" fmla="*/ 1993900 w 2217394"/>
              <a:gd name="connsiteY25" fmla="*/ 660420 h 1968611"/>
              <a:gd name="connsiteX26" fmla="*/ 1676400 w 2217394"/>
              <a:gd name="connsiteY26" fmla="*/ 495320 h 1968611"/>
              <a:gd name="connsiteX27" fmla="*/ 1549400 w 2217394"/>
              <a:gd name="connsiteY27" fmla="*/ 419120 h 1968611"/>
              <a:gd name="connsiteX28" fmla="*/ 1346200 w 2217394"/>
              <a:gd name="connsiteY28" fmla="*/ 355620 h 1968611"/>
              <a:gd name="connsiteX29" fmla="*/ 1181100 w 2217394"/>
              <a:gd name="connsiteY29" fmla="*/ 279420 h 1968611"/>
              <a:gd name="connsiteX30" fmla="*/ 1066800 w 2217394"/>
              <a:gd name="connsiteY30" fmla="*/ 215920 h 1968611"/>
              <a:gd name="connsiteX31" fmla="*/ 939800 w 2217394"/>
              <a:gd name="connsiteY31" fmla="*/ 177820 h 1968611"/>
              <a:gd name="connsiteX32" fmla="*/ 876300 w 2217394"/>
              <a:gd name="connsiteY32" fmla="*/ 139720 h 1968611"/>
              <a:gd name="connsiteX33" fmla="*/ 825500 w 2217394"/>
              <a:gd name="connsiteY33" fmla="*/ 127020 h 1968611"/>
              <a:gd name="connsiteX34" fmla="*/ 749300 w 2217394"/>
              <a:gd name="connsiteY34" fmla="*/ 88920 h 1968611"/>
              <a:gd name="connsiteX35" fmla="*/ 596900 w 2217394"/>
              <a:gd name="connsiteY35" fmla="*/ 38120 h 1968611"/>
              <a:gd name="connsiteX36" fmla="*/ 520700 w 2217394"/>
              <a:gd name="connsiteY36" fmla="*/ 20 h 196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17394" h="1968611">
                <a:moveTo>
                  <a:pt x="965200" y="177820"/>
                </a:moveTo>
                <a:cubicBezTo>
                  <a:pt x="931333" y="169353"/>
                  <a:pt x="896965" y="162686"/>
                  <a:pt x="863600" y="152420"/>
                </a:cubicBezTo>
                <a:cubicBezTo>
                  <a:pt x="708451" y="104682"/>
                  <a:pt x="890257" y="145051"/>
                  <a:pt x="736600" y="114320"/>
                </a:cubicBezTo>
                <a:cubicBezTo>
                  <a:pt x="622300" y="118553"/>
                  <a:pt x="507892" y="120495"/>
                  <a:pt x="393700" y="127020"/>
                </a:cubicBezTo>
                <a:cubicBezTo>
                  <a:pt x="359625" y="128967"/>
                  <a:pt x="325356" y="132045"/>
                  <a:pt x="292100" y="139720"/>
                </a:cubicBezTo>
                <a:cubicBezTo>
                  <a:pt x="261985" y="146670"/>
                  <a:pt x="206668" y="176086"/>
                  <a:pt x="177800" y="190520"/>
                </a:cubicBezTo>
                <a:cubicBezTo>
                  <a:pt x="156633" y="262487"/>
                  <a:pt x="136141" y="334655"/>
                  <a:pt x="114300" y="406420"/>
                </a:cubicBezTo>
                <a:cubicBezTo>
                  <a:pt x="32293" y="675872"/>
                  <a:pt x="150197" y="268082"/>
                  <a:pt x="63500" y="571520"/>
                </a:cubicBezTo>
                <a:cubicBezTo>
                  <a:pt x="59267" y="609620"/>
                  <a:pt x="57780" y="648126"/>
                  <a:pt x="50800" y="685820"/>
                </a:cubicBezTo>
                <a:cubicBezTo>
                  <a:pt x="36586" y="762574"/>
                  <a:pt x="0" y="914420"/>
                  <a:pt x="0" y="914420"/>
                </a:cubicBezTo>
                <a:cubicBezTo>
                  <a:pt x="4233" y="1113387"/>
                  <a:pt x="-5318" y="1313126"/>
                  <a:pt x="12700" y="1511320"/>
                </a:cubicBezTo>
                <a:cubicBezTo>
                  <a:pt x="16128" y="1549029"/>
                  <a:pt x="35483" y="1587450"/>
                  <a:pt x="63500" y="1612920"/>
                </a:cubicBezTo>
                <a:cubicBezTo>
                  <a:pt x="157771" y="1698621"/>
                  <a:pt x="301018" y="1784981"/>
                  <a:pt x="431800" y="1816120"/>
                </a:cubicBezTo>
                <a:cubicBezTo>
                  <a:pt x="473188" y="1825974"/>
                  <a:pt x="516467" y="1824587"/>
                  <a:pt x="558800" y="1828820"/>
                </a:cubicBezTo>
                <a:cubicBezTo>
                  <a:pt x="819800" y="1884749"/>
                  <a:pt x="676289" y="1860889"/>
                  <a:pt x="990600" y="1892320"/>
                </a:cubicBezTo>
                <a:cubicBezTo>
                  <a:pt x="1071033" y="1913487"/>
                  <a:pt x="1149994" y="1941366"/>
                  <a:pt x="1231900" y="1955820"/>
                </a:cubicBezTo>
                <a:cubicBezTo>
                  <a:pt x="1374345" y="1980957"/>
                  <a:pt x="1550226" y="1962433"/>
                  <a:pt x="1689100" y="1955820"/>
                </a:cubicBezTo>
                <a:cubicBezTo>
                  <a:pt x="1750792" y="1948109"/>
                  <a:pt x="1796020" y="1944965"/>
                  <a:pt x="1854200" y="1930420"/>
                </a:cubicBezTo>
                <a:cubicBezTo>
                  <a:pt x="1867187" y="1927173"/>
                  <a:pt x="1879600" y="1921953"/>
                  <a:pt x="1892300" y="1917720"/>
                </a:cubicBezTo>
                <a:cubicBezTo>
                  <a:pt x="1932383" y="1877637"/>
                  <a:pt x="1974374" y="1837594"/>
                  <a:pt x="2006600" y="1790720"/>
                </a:cubicBezTo>
                <a:cubicBezTo>
                  <a:pt x="2031292" y="1754804"/>
                  <a:pt x="2052630" y="1716351"/>
                  <a:pt x="2070100" y="1676420"/>
                </a:cubicBezTo>
                <a:cubicBezTo>
                  <a:pt x="2082453" y="1648185"/>
                  <a:pt x="2084054" y="1616135"/>
                  <a:pt x="2095500" y="1587520"/>
                </a:cubicBezTo>
                <a:cubicBezTo>
                  <a:pt x="2126469" y="1510097"/>
                  <a:pt x="2197100" y="1358920"/>
                  <a:pt x="2197100" y="1358920"/>
                </a:cubicBezTo>
                <a:cubicBezTo>
                  <a:pt x="2233973" y="1137680"/>
                  <a:pt x="2217687" y="1273891"/>
                  <a:pt x="2171700" y="825520"/>
                </a:cubicBezTo>
                <a:cubicBezTo>
                  <a:pt x="2168948" y="798686"/>
                  <a:pt x="2133151" y="734946"/>
                  <a:pt x="2120900" y="723920"/>
                </a:cubicBezTo>
                <a:cubicBezTo>
                  <a:pt x="2028080" y="640382"/>
                  <a:pt x="2061357" y="694149"/>
                  <a:pt x="1993900" y="660420"/>
                </a:cubicBezTo>
                <a:cubicBezTo>
                  <a:pt x="1887207" y="607073"/>
                  <a:pt x="1778688" y="556693"/>
                  <a:pt x="1676400" y="495320"/>
                </a:cubicBezTo>
                <a:cubicBezTo>
                  <a:pt x="1634067" y="469920"/>
                  <a:pt x="1593557" y="441198"/>
                  <a:pt x="1549400" y="419120"/>
                </a:cubicBezTo>
                <a:cubicBezTo>
                  <a:pt x="1482257" y="385548"/>
                  <a:pt x="1418087" y="373592"/>
                  <a:pt x="1346200" y="355620"/>
                </a:cubicBezTo>
                <a:cubicBezTo>
                  <a:pt x="1252119" y="292899"/>
                  <a:pt x="1376174" y="371823"/>
                  <a:pt x="1181100" y="279420"/>
                </a:cubicBezTo>
                <a:cubicBezTo>
                  <a:pt x="1141711" y="260762"/>
                  <a:pt x="1106969" y="232833"/>
                  <a:pt x="1066800" y="215920"/>
                </a:cubicBezTo>
                <a:cubicBezTo>
                  <a:pt x="1026066" y="198769"/>
                  <a:pt x="980836" y="194234"/>
                  <a:pt x="939800" y="177820"/>
                </a:cubicBezTo>
                <a:cubicBezTo>
                  <a:pt x="916881" y="168652"/>
                  <a:pt x="898857" y="149745"/>
                  <a:pt x="876300" y="139720"/>
                </a:cubicBezTo>
                <a:cubicBezTo>
                  <a:pt x="860350" y="132631"/>
                  <a:pt x="841706" y="133502"/>
                  <a:pt x="825500" y="127020"/>
                </a:cubicBezTo>
                <a:cubicBezTo>
                  <a:pt x="799133" y="116473"/>
                  <a:pt x="775767" y="99213"/>
                  <a:pt x="749300" y="88920"/>
                </a:cubicBezTo>
                <a:cubicBezTo>
                  <a:pt x="699393" y="69512"/>
                  <a:pt x="646415" y="58508"/>
                  <a:pt x="596900" y="38120"/>
                </a:cubicBezTo>
                <a:cubicBezTo>
                  <a:pt x="499082" y="-2158"/>
                  <a:pt x="563347" y="20"/>
                  <a:pt x="520700" y="20"/>
                </a:cubicBezTo>
              </a:path>
            </a:pathLst>
          </a:cu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66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8390" y="745068"/>
            <a:ext cx="8467196" cy="6814607"/>
          </a:xfrm>
          <a:prstGeom prst="rect">
            <a:avLst/>
          </a:prstGeom>
        </p:spPr>
      </p:pic>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smtClean="0">
                <a:latin typeface="Calibri"/>
                <a:cs typeface="Calibri"/>
              </a:rPr>
              <a:t>NameSurfer</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839048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0685" y="1835032"/>
            <a:ext cx="9076494" cy="50525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Freeform 13"/>
          <p:cNvSpPr/>
          <p:nvPr/>
        </p:nvSpPr>
        <p:spPr>
          <a:xfrm>
            <a:off x="2744122" y="4656453"/>
            <a:ext cx="204386" cy="738059"/>
          </a:xfrm>
          <a:custGeom>
            <a:avLst/>
            <a:gdLst>
              <a:gd name="connsiteX0" fmla="*/ 44832 w 340157"/>
              <a:gd name="connsiteY0" fmla="*/ 1196614 h 1228347"/>
              <a:gd name="connsiteX1" fmla="*/ 118664 w 340157"/>
              <a:gd name="connsiteY1" fmla="*/ 1152310 h 1228347"/>
              <a:gd name="connsiteX2" fmla="*/ 133430 w 340157"/>
              <a:gd name="connsiteY2" fmla="*/ 1108005 h 1228347"/>
              <a:gd name="connsiteX3" fmla="*/ 15300 w 340157"/>
              <a:gd name="connsiteY3" fmla="*/ 1137542 h 1228347"/>
              <a:gd name="connsiteX4" fmla="*/ 534 w 340157"/>
              <a:gd name="connsiteY4" fmla="*/ 1196614 h 1228347"/>
              <a:gd name="connsiteX5" fmla="*/ 30066 w 340157"/>
              <a:gd name="connsiteY5" fmla="*/ 1226151 h 1228347"/>
              <a:gd name="connsiteX6" fmla="*/ 74365 w 340157"/>
              <a:gd name="connsiteY6" fmla="*/ 1078469 h 1228347"/>
              <a:gd name="connsiteX7" fmla="*/ 89131 w 340157"/>
              <a:gd name="connsiteY7" fmla="*/ 1004627 h 1228347"/>
              <a:gd name="connsiteX8" fmla="*/ 103897 w 340157"/>
              <a:gd name="connsiteY8" fmla="*/ 842177 h 1228347"/>
              <a:gd name="connsiteX9" fmla="*/ 133430 w 340157"/>
              <a:gd name="connsiteY9" fmla="*/ 650190 h 1228347"/>
              <a:gd name="connsiteX10" fmla="*/ 148196 w 340157"/>
              <a:gd name="connsiteY10" fmla="*/ 576349 h 1228347"/>
              <a:gd name="connsiteX11" fmla="*/ 162962 w 340157"/>
              <a:gd name="connsiteY11" fmla="*/ 472971 h 1228347"/>
              <a:gd name="connsiteX12" fmla="*/ 177729 w 340157"/>
              <a:gd name="connsiteY12" fmla="*/ 428666 h 1228347"/>
              <a:gd name="connsiteX13" fmla="*/ 207261 w 340157"/>
              <a:gd name="connsiteY13" fmla="*/ 310520 h 1228347"/>
              <a:gd name="connsiteX14" fmla="*/ 236794 w 340157"/>
              <a:gd name="connsiteY14" fmla="*/ 162838 h 1228347"/>
              <a:gd name="connsiteX15" fmla="*/ 266326 w 340157"/>
              <a:gd name="connsiteY15" fmla="*/ 29924 h 1228347"/>
              <a:gd name="connsiteX16" fmla="*/ 236794 w 340157"/>
              <a:gd name="connsiteY16" fmla="*/ 387 h 1228347"/>
              <a:gd name="connsiteX17" fmla="*/ 148196 w 340157"/>
              <a:gd name="connsiteY17" fmla="*/ 44692 h 1228347"/>
              <a:gd name="connsiteX18" fmla="*/ 118664 w 340157"/>
              <a:gd name="connsiteY18" fmla="*/ 88997 h 1228347"/>
              <a:gd name="connsiteX19" fmla="*/ 74365 w 340157"/>
              <a:gd name="connsiteY19" fmla="*/ 118533 h 1228347"/>
              <a:gd name="connsiteX20" fmla="*/ 118664 w 340157"/>
              <a:gd name="connsiteY20" fmla="*/ 15156 h 1228347"/>
              <a:gd name="connsiteX21" fmla="*/ 251560 w 340157"/>
              <a:gd name="connsiteY21" fmla="*/ 44692 h 1228347"/>
              <a:gd name="connsiteX22" fmla="*/ 266326 w 340157"/>
              <a:gd name="connsiteY22" fmla="*/ 88997 h 1228347"/>
              <a:gd name="connsiteX23" fmla="*/ 325391 w 340157"/>
              <a:gd name="connsiteY23" fmla="*/ 177606 h 1228347"/>
              <a:gd name="connsiteX24" fmla="*/ 340157 w 340157"/>
              <a:gd name="connsiteY24" fmla="*/ 207143 h 122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0157" h="1228347">
                <a:moveTo>
                  <a:pt x="44832" y="1196614"/>
                </a:moveTo>
                <a:cubicBezTo>
                  <a:pt x="69443" y="1181846"/>
                  <a:pt x="98370" y="1172606"/>
                  <a:pt x="118664" y="1152310"/>
                </a:cubicBezTo>
                <a:cubicBezTo>
                  <a:pt x="129671" y="1141302"/>
                  <a:pt x="148840" y="1110207"/>
                  <a:pt x="133430" y="1108005"/>
                </a:cubicBezTo>
                <a:cubicBezTo>
                  <a:pt x="93249" y="1102264"/>
                  <a:pt x="54677" y="1127696"/>
                  <a:pt x="15300" y="1137542"/>
                </a:cubicBezTo>
                <a:cubicBezTo>
                  <a:pt x="10378" y="1157233"/>
                  <a:pt x="-2802" y="1176594"/>
                  <a:pt x="534" y="1196614"/>
                </a:cubicBezTo>
                <a:cubicBezTo>
                  <a:pt x="2823" y="1210347"/>
                  <a:pt x="20222" y="1235996"/>
                  <a:pt x="30066" y="1226151"/>
                </a:cubicBezTo>
                <a:cubicBezTo>
                  <a:pt x="40584" y="1215631"/>
                  <a:pt x="68629" y="1104285"/>
                  <a:pt x="74365" y="1078469"/>
                </a:cubicBezTo>
                <a:cubicBezTo>
                  <a:pt x="79809" y="1053965"/>
                  <a:pt x="84209" y="1029241"/>
                  <a:pt x="89131" y="1004627"/>
                </a:cubicBezTo>
                <a:cubicBezTo>
                  <a:pt x="94053" y="950477"/>
                  <a:pt x="97893" y="896218"/>
                  <a:pt x="103897" y="842177"/>
                </a:cubicBezTo>
                <a:cubicBezTo>
                  <a:pt x="108636" y="799520"/>
                  <a:pt x="125211" y="695402"/>
                  <a:pt x="133430" y="650190"/>
                </a:cubicBezTo>
                <a:cubicBezTo>
                  <a:pt x="137920" y="625494"/>
                  <a:pt x="144070" y="601109"/>
                  <a:pt x="148196" y="576349"/>
                </a:cubicBezTo>
                <a:cubicBezTo>
                  <a:pt x="153918" y="542013"/>
                  <a:pt x="156136" y="507104"/>
                  <a:pt x="162962" y="472971"/>
                </a:cubicBezTo>
                <a:cubicBezTo>
                  <a:pt x="166015" y="457706"/>
                  <a:pt x="173634" y="443685"/>
                  <a:pt x="177729" y="428666"/>
                </a:cubicBezTo>
                <a:cubicBezTo>
                  <a:pt x="188409" y="389502"/>
                  <a:pt x="200588" y="350562"/>
                  <a:pt x="207261" y="310520"/>
                </a:cubicBezTo>
                <a:cubicBezTo>
                  <a:pt x="236198" y="136874"/>
                  <a:pt x="207421" y="295031"/>
                  <a:pt x="236794" y="162838"/>
                </a:cubicBezTo>
                <a:cubicBezTo>
                  <a:pt x="274297" y="-5947"/>
                  <a:pt x="230306" y="174027"/>
                  <a:pt x="266326" y="29924"/>
                </a:cubicBezTo>
                <a:cubicBezTo>
                  <a:pt x="256482" y="20078"/>
                  <a:pt x="250446" y="3118"/>
                  <a:pt x="236794" y="387"/>
                </a:cubicBezTo>
                <a:cubicBezTo>
                  <a:pt x="213282" y="-4316"/>
                  <a:pt x="162548" y="35123"/>
                  <a:pt x="148196" y="44692"/>
                </a:cubicBezTo>
                <a:cubicBezTo>
                  <a:pt x="138352" y="59460"/>
                  <a:pt x="131213" y="76446"/>
                  <a:pt x="118664" y="88997"/>
                </a:cubicBezTo>
                <a:cubicBezTo>
                  <a:pt x="106115" y="101547"/>
                  <a:pt x="84209" y="133300"/>
                  <a:pt x="74365" y="118533"/>
                </a:cubicBezTo>
                <a:cubicBezTo>
                  <a:pt x="46370" y="76535"/>
                  <a:pt x="96615" y="37207"/>
                  <a:pt x="118664" y="15156"/>
                </a:cubicBezTo>
                <a:cubicBezTo>
                  <a:pt x="162963" y="25001"/>
                  <a:pt x="210972" y="24395"/>
                  <a:pt x="251560" y="44692"/>
                </a:cubicBezTo>
                <a:cubicBezTo>
                  <a:pt x="265483" y="51655"/>
                  <a:pt x="258767" y="75389"/>
                  <a:pt x="266326" y="88997"/>
                </a:cubicBezTo>
                <a:cubicBezTo>
                  <a:pt x="283563" y="120028"/>
                  <a:pt x="305703" y="148070"/>
                  <a:pt x="325391" y="177606"/>
                </a:cubicBezTo>
                <a:cubicBezTo>
                  <a:pt x="331496" y="186765"/>
                  <a:pt x="335235" y="197297"/>
                  <a:pt x="340157" y="207143"/>
                </a:cubicBezTo>
              </a:path>
            </a:pathLst>
          </a:custGeom>
          <a:ln w="76200" cmpd="sng">
            <a:solidFill>
              <a:srgbClr val="660066"/>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1323"/>
          </a:p>
        </p:txBody>
      </p:sp>
      <p:sp>
        <p:nvSpPr>
          <p:cNvPr id="15" name="Freeform 14"/>
          <p:cNvSpPr/>
          <p:nvPr/>
        </p:nvSpPr>
        <p:spPr>
          <a:xfrm>
            <a:off x="1545094" y="3893007"/>
            <a:ext cx="826046" cy="763447"/>
          </a:xfrm>
          <a:custGeom>
            <a:avLst/>
            <a:gdLst>
              <a:gd name="connsiteX0" fmla="*/ 0 w 1374783"/>
              <a:gd name="connsiteY0" fmla="*/ 1270600 h 1270600"/>
              <a:gd name="connsiteX1" fmla="*/ 177195 w 1374783"/>
              <a:gd name="connsiteY1" fmla="*/ 1255831 h 1270600"/>
              <a:gd name="connsiteX2" fmla="*/ 221493 w 1374783"/>
              <a:gd name="connsiteY2" fmla="*/ 1226295 h 1270600"/>
              <a:gd name="connsiteX3" fmla="*/ 324857 w 1374783"/>
              <a:gd name="connsiteY3" fmla="*/ 1137686 h 1270600"/>
              <a:gd name="connsiteX4" fmla="*/ 354390 w 1374783"/>
              <a:gd name="connsiteY4" fmla="*/ 1093381 h 1270600"/>
              <a:gd name="connsiteX5" fmla="*/ 457753 w 1374783"/>
              <a:gd name="connsiteY5" fmla="*/ 1004771 h 1270600"/>
              <a:gd name="connsiteX6" fmla="*/ 575883 w 1374783"/>
              <a:gd name="connsiteY6" fmla="*/ 901394 h 1270600"/>
              <a:gd name="connsiteX7" fmla="*/ 634948 w 1374783"/>
              <a:gd name="connsiteY7" fmla="*/ 812784 h 1270600"/>
              <a:gd name="connsiteX8" fmla="*/ 664481 w 1374783"/>
              <a:gd name="connsiteY8" fmla="*/ 783248 h 1270600"/>
              <a:gd name="connsiteX9" fmla="*/ 694013 w 1374783"/>
              <a:gd name="connsiteY9" fmla="*/ 738943 h 1270600"/>
              <a:gd name="connsiteX10" fmla="*/ 767845 w 1374783"/>
              <a:gd name="connsiteY10" fmla="*/ 665102 h 1270600"/>
              <a:gd name="connsiteX11" fmla="*/ 797377 w 1374783"/>
              <a:gd name="connsiteY11" fmla="*/ 635565 h 1270600"/>
              <a:gd name="connsiteX12" fmla="*/ 856442 w 1374783"/>
              <a:gd name="connsiteY12" fmla="*/ 546956 h 1270600"/>
              <a:gd name="connsiteX13" fmla="*/ 885975 w 1374783"/>
              <a:gd name="connsiteY13" fmla="*/ 502651 h 1270600"/>
              <a:gd name="connsiteX14" fmla="*/ 930273 w 1374783"/>
              <a:gd name="connsiteY14" fmla="*/ 473115 h 1270600"/>
              <a:gd name="connsiteX15" fmla="*/ 1033637 w 1374783"/>
              <a:gd name="connsiteY15" fmla="*/ 325433 h 1270600"/>
              <a:gd name="connsiteX16" fmla="*/ 1077936 w 1374783"/>
              <a:gd name="connsiteY16" fmla="*/ 295896 h 1270600"/>
              <a:gd name="connsiteX17" fmla="*/ 1151767 w 1374783"/>
              <a:gd name="connsiteY17" fmla="*/ 281128 h 1270600"/>
              <a:gd name="connsiteX18" fmla="*/ 1181300 w 1374783"/>
              <a:gd name="connsiteY18" fmla="*/ 251591 h 1270600"/>
              <a:gd name="connsiteX19" fmla="*/ 1269897 w 1374783"/>
              <a:gd name="connsiteY19" fmla="*/ 222055 h 1270600"/>
              <a:gd name="connsiteX20" fmla="*/ 1299430 w 1374783"/>
              <a:gd name="connsiteY20" fmla="*/ 192518 h 1270600"/>
              <a:gd name="connsiteX21" fmla="*/ 1343728 w 1374783"/>
              <a:gd name="connsiteY21" fmla="*/ 162982 h 1270600"/>
              <a:gd name="connsiteX22" fmla="*/ 1314196 w 1374783"/>
              <a:gd name="connsiteY22" fmla="*/ 118677 h 1270600"/>
              <a:gd name="connsiteX23" fmla="*/ 1225598 w 1374783"/>
              <a:gd name="connsiteY23" fmla="*/ 103909 h 1270600"/>
              <a:gd name="connsiteX24" fmla="*/ 1166533 w 1374783"/>
              <a:gd name="connsiteY24" fmla="*/ 89141 h 1270600"/>
              <a:gd name="connsiteX25" fmla="*/ 1107468 w 1374783"/>
              <a:gd name="connsiteY25" fmla="*/ 30068 h 1270600"/>
              <a:gd name="connsiteX26" fmla="*/ 1077936 w 1374783"/>
              <a:gd name="connsiteY26" fmla="*/ 531 h 1270600"/>
              <a:gd name="connsiteX27" fmla="*/ 1166533 w 1374783"/>
              <a:gd name="connsiteY27" fmla="*/ 30068 h 1270600"/>
              <a:gd name="connsiteX28" fmla="*/ 1284663 w 1374783"/>
              <a:gd name="connsiteY28" fmla="*/ 118677 h 1270600"/>
              <a:gd name="connsiteX29" fmla="*/ 1328962 w 1374783"/>
              <a:gd name="connsiteY29" fmla="*/ 133445 h 1270600"/>
              <a:gd name="connsiteX30" fmla="*/ 1358495 w 1374783"/>
              <a:gd name="connsiteY30" fmla="*/ 458347 h 127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74783" h="1270600">
                <a:moveTo>
                  <a:pt x="0" y="1270600"/>
                </a:moveTo>
                <a:cubicBezTo>
                  <a:pt x="59065" y="1265677"/>
                  <a:pt x="119076" y="1267456"/>
                  <a:pt x="177195" y="1255831"/>
                </a:cubicBezTo>
                <a:cubicBezTo>
                  <a:pt x="194598" y="1252350"/>
                  <a:pt x="207052" y="1236611"/>
                  <a:pt x="221493" y="1226295"/>
                </a:cubicBezTo>
                <a:cubicBezTo>
                  <a:pt x="261749" y="1197537"/>
                  <a:pt x="293292" y="1175569"/>
                  <a:pt x="324857" y="1137686"/>
                </a:cubicBezTo>
                <a:cubicBezTo>
                  <a:pt x="336219" y="1124050"/>
                  <a:pt x="343029" y="1107017"/>
                  <a:pt x="354390" y="1093381"/>
                </a:cubicBezTo>
                <a:cubicBezTo>
                  <a:pt x="405130" y="1032485"/>
                  <a:pt x="394898" y="1060649"/>
                  <a:pt x="457753" y="1004771"/>
                </a:cubicBezTo>
                <a:cubicBezTo>
                  <a:pt x="587321" y="889584"/>
                  <a:pt x="480605" y="964922"/>
                  <a:pt x="575883" y="901394"/>
                </a:cubicBezTo>
                <a:cubicBezTo>
                  <a:pt x="595571" y="871857"/>
                  <a:pt x="609849" y="837886"/>
                  <a:pt x="634948" y="812784"/>
                </a:cubicBezTo>
                <a:cubicBezTo>
                  <a:pt x="644792" y="802939"/>
                  <a:pt x="655784" y="794120"/>
                  <a:pt x="664481" y="783248"/>
                </a:cubicBezTo>
                <a:cubicBezTo>
                  <a:pt x="675567" y="769388"/>
                  <a:pt x="682326" y="752301"/>
                  <a:pt x="694013" y="738943"/>
                </a:cubicBezTo>
                <a:cubicBezTo>
                  <a:pt x="716932" y="712747"/>
                  <a:pt x="743235" y="689716"/>
                  <a:pt x="767845" y="665102"/>
                </a:cubicBezTo>
                <a:cubicBezTo>
                  <a:pt x="777689" y="655256"/>
                  <a:pt x="791151" y="648018"/>
                  <a:pt x="797377" y="635565"/>
                </a:cubicBezTo>
                <a:cubicBezTo>
                  <a:pt x="856905" y="516496"/>
                  <a:pt x="796312" y="622129"/>
                  <a:pt x="856442" y="546956"/>
                </a:cubicBezTo>
                <a:cubicBezTo>
                  <a:pt x="867529" y="533096"/>
                  <a:pt x="873426" y="515202"/>
                  <a:pt x="885975" y="502651"/>
                </a:cubicBezTo>
                <a:cubicBezTo>
                  <a:pt x="898523" y="490101"/>
                  <a:pt x="915507" y="482960"/>
                  <a:pt x="930273" y="473115"/>
                </a:cubicBezTo>
                <a:cubicBezTo>
                  <a:pt x="939925" y="458635"/>
                  <a:pt x="1011768" y="347305"/>
                  <a:pt x="1033637" y="325433"/>
                </a:cubicBezTo>
                <a:cubicBezTo>
                  <a:pt x="1046186" y="312883"/>
                  <a:pt x="1061319" y="302128"/>
                  <a:pt x="1077936" y="295896"/>
                </a:cubicBezTo>
                <a:cubicBezTo>
                  <a:pt x="1101435" y="287082"/>
                  <a:pt x="1127157" y="286051"/>
                  <a:pt x="1151767" y="281128"/>
                </a:cubicBezTo>
                <a:cubicBezTo>
                  <a:pt x="1161611" y="271282"/>
                  <a:pt x="1168847" y="257818"/>
                  <a:pt x="1181300" y="251591"/>
                </a:cubicBezTo>
                <a:cubicBezTo>
                  <a:pt x="1209143" y="237668"/>
                  <a:pt x="1269897" y="222055"/>
                  <a:pt x="1269897" y="222055"/>
                </a:cubicBezTo>
                <a:cubicBezTo>
                  <a:pt x="1279741" y="212209"/>
                  <a:pt x="1288559" y="201216"/>
                  <a:pt x="1299430" y="192518"/>
                </a:cubicBezTo>
                <a:cubicBezTo>
                  <a:pt x="1313288" y="181430"/>
                  <a:pt x="1340248" y="180385"/>
                  <a:pt x="1343728" y="162982"/>
                </a:cubicBezTo>
                <a:cubicBezTo>
                  <a:pt x="1347208" y="145578"/>
                  <a:pt x="1330070" y="126615"/>
                  <a:pt x="1314196" y="118677"/>
                </a:cubicBezTo>
                <a:cubicBezTo>
                  <a:pt x="1287417" y="105286"/>
                  <a:pt x="1254957" y="109781"/>
                  <a:pt x="1225598" y="103909"/>
                </a:cubicBezTo>
                <a:cubicBezTo>
                  <a:pt x="1205698" y="99928"/>
                  <a:pt x="1186221" y="94064"/>
                  <a:pt x="1166533" y="89141"/>
                </a:cubicBezTo>
                <a:lnTo>
                  <a:pt x="1107468" y="30068"/>
                </a:lnTo>
                <a:cubicBezTo>
                  <a:pt x="1097624" y="20222"/>
                  <a:pt x="1064728" y="-3872"/>
                  <a:pt x="1077936" y="531"/>
                </a:cubicBezTo>
                <a:lnTo>
                  <a:pt x="1166533" y="30068"/>
                </a:lnTo>
                <a:cubicBezTo>
                  <a:pt x="1201514" y="65053"/>
                  <a:pt x="1234576" y="101980"/>
                  <a:pt x="1284663" y="118677"/>
                </a:cubicBezTo>
                <a:lnTo>
                  <a:pt x="1328962" y="133445"/>
                </a:lnTo>
                <a:cubicBezTo>
                  <a:pt x="1410373" y="255577"/>
                  <a:pt x="1358495" y="160001"/>
                  <a:pt x="1358495" y="458347"/>
                </a:cubicBezTo>
              </a:path>
            </a:pathLst>
          </a:custGeom>
          <a:ln w="76200" cmpd="sng">
            <a:solidFill>
              <a:srgbClr val="660066"/>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1323"/>
          </a:p>
        </p:txBody>
      </p:sp>
      <p:sp>
        <p:nvSpPr>
          <p:cNvPr id="16" name="Freeform 15"/>
          <p:cNvSpPr/>
          <p:nvPr/>
        </p:nvSpPr>
        <p:spPr>
          <a:xfrm>
            <a:off x="1545095" y="2861720"/>
            <a:ext cx="745281" cy="435111"/>
          </a:xfrm>
          <a:custGeom>
            <a:avLst/>
            <a:gdLst>
              <a:gd name="connsiteX0" fmla="*/ 0 w 1240365"/>
              <a:gd name="connsiteY0" fmla="*/ 477 h 724152"/>
              <a:gd name="connsiteX1" fmla="*/ 73832 w 1240365"/>
              <a:gd name="connsiteY1" fmla="*/ 59550 h 724152"/>
              <a:gd name="connsiteX2" fmla="*/ 44299 w 1240365"/>
              <a:gd name="connsiteY2" fmla="*/ 477 h 724152"/>
              <a:gd name="connsiteX3" fmla="*/ 29533 w 1240365"/>
              <a:gd name="connsiteY3" fmla="*/ 44782 h 724152"/>
              <a:gd name="connsiteX4" fmla="*/ 73832 w 1240365"/>
              <a:gd name="connsiteY4" fmla="*/ 59550 h 724152"/>
              <a:gd name="connsiteX5" fmla="*/ 177195 w 1240365"/>
              <a:gd name="connsiteY5" fmla="*/ 89086 h 724152"/>
              <a:gd name="connsiteX6" fmla="*/ 221494 w 1240365"/>
              <a:gd name="connsiteY6" fmla="*/ 118623 h 724152"/>
              <a:gd name="connsiteX7" fmla="*/ 280559 w 1240365"/>
              <a:gd name="connsiteY7" fmla="*/ 162927 h 724152"/>
              <a:gd name="connsiteX8" fmla="*/ 324858 w 1240365"/>
              <a:gd name="connsiteY8" fmla="*/ 192464 h 724152"/>
              <a:gd name="connsiteX9" fmla="*/ 383923 w 1240365"/>
              <a:gd name="connsiteY9" fmla="*/ 236769 h 724152"/>
              <a:gd name="connsiteX10" fmla="*/ 502053 w 1240365"/>
              <a:gd name="connsiteY10" fmla="*/ 295842 h 724152"/>
              <a:gd name="connsiteX11" fmla="*/ 561118 w 1240365"/>
              <a:gd name="connsiteY11" fmla="*/ 340146 h 724152"/>
              <a:gd name="connsiteX12" fmla="*/ 605417 w 1240365"/>
              <a:gd name="connsiteY12" fmla="*/ 354915 h 724152"/>
              <a:gd name="connsiteX13" fmla="*/ 664482 w 1240365"/>
              <a:gd name="connsiteY13" fmla="*/ 384451 h 724152"/>
              <a:gd name="connsiteX14" fmla="*/ 797378 w 1240365"/>
              <a:gd name="connsiteY14" fmla="*/ 487829 h 724152"/>
              <a:gd name="connsiteX15" fmla="*/ 915508 w 1240365"/>
              <a:gd name="connsiteY15" fmla="*/ 532133 h 724152"/>
              <a:gd name="connsiteX16" fmla="*/ 959807 w 1240365"/>
              <a:gd name="connsiteY16" fmla="*/ 561670 h 724152"/>
              <a:gd name="connsiteX17" fmla="*/ 1033638 w 1240365"/>
              <a:gd name="connsiteY17" fmla="*/ 605975 h 724152"/>
              <a:gd name="connsiteX18" fmla="*/ 1077937 w 1240365"/>
              <a:gd name="connsiteY18" fmla="*/ 635511 h 724152"/>
              <a:gd name="connsiteX19" fmla="*/ 1122235 w 1240365"/>
              <a:gd name="connsiteY19" fmla="*/ 650279 h 724152"/>
              <a:gd name="connsiteX20" fmla="*/ 1225599 w 1240365"/>
              <a:gd name="connsiteY20" fmla="*/ 694584 h 724152"/>
              <a:gd name="connsiteX21" fmla="*/ 1240365 w 1240365"/>
              <a:gd name="connsiteY21" fmla="*/ 650279 h 724152"/>
              <a:gd name="connsiteX22" fmla="*/ 1225599 w 1240365"/>
              <a:gd name="connsiteY22" fmla="*/ 591206 h 724152"/>
              <a:gd name="connsiteX23" fmla="*/ 1196067 w 1240365"/>
              <a:gd name="connsiteY23" fmla="*/ 517365 h 724152"/>
              <a:gd name="connsiteX24" fmla="*/ 1181300 w 1240365"/>
              <a:gd name="connsiteY24" fmla="*/ 428756 h 724152"/>
              <a:gd name="connsiteX25" fmla="*/ 1196067 w 1240365"/>
              <a:gd name="connsiteY25" fmla="*/ 576438 h 724152"/>
              <a:gd name="connsiteX26" fmla="*/ 945040 w 1240365"/>
              <a:gd name="connsiteY26" fmla="*/ 694584 h 724152"/>
              <a:gd name="connsiteX27" fmla="*/ 871209 w 1240365"/>
              <a:gd name="connsiteY27" fmla="*/ 724120 h 72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40365" h="724152">
                <a:moveTo>
                  <a:pt x="0" y="477"/>
                </a:moveTo>
                <a:cubicBezTo>
                  <a:pt x="24611" y="20168"/>
                  <a:pt x="42313" y="59550"/>
                  <a:pt x="73832" y="59550"/>
                </a:cubicBezTo>
                <a:cubicBezTo>
                  <a:pt x="95847" y="59550"/>
                  <a:pt x="65184" y="7439"/>
                  <a:pt x="44299" y="477"/>
                </a:cubicBezTo>
                <a:cubicBezTo>
                  <a:pt x="29531" y="-4446"/>
                  <a:pt x="34455" y="30014"/>
                  <a:pt x="29533" y="44782"/>
                </a:cubicBezTo>
                <a:cubicBezTo>
                  <a:pt x="44299" y="49705"/>
                  <a:pt x="58923" y="55077"/>
                  <a:pt x="73832" y="59550"/>
                </a:cubicBezTo>
                <a:cubicBezTo>
                  <a:pt x="108154" y="69848"/>
                  <a:pt x="143925" y="75776"/>
                  <a:pt x="177195" y="89086"/>
                </a:cubicBezTo>
                <a:cubicBezTo>
                  <a:pt x="193673" y="95678"/>
                  <a:pt x="207053" y="108306"/>
                  <a:pt x="221494" y="118623"/>
                </a:cubicBezTo>
                <a:cubicBezTo>
                  <a:pt x="241520" y="132929"/>
                  <a:pt x="260533" y="148621"/>
                  <a:pt x="280559" y="162927"/>
                </a:cubicBezTo>
                <a:cubicBezTo>
                  <a:pt x="295000" y="173244"/>
                  <a:pt x="310417" y="182147"/>
                  <a:pt x="324858" y="192464"/>
                </a:cubicBezTo>
                <a:cubicBezTo>
                  <a:pt x="344884" y="206771"/>
                  <a:pt x="362665" y="224367"/>
                  <a:pt x="383923" y="236769"/>
                </a:cubicBezTo>
                <a:cubicBezTo>
                  <a:pt x="421950" y="258955"/>
                  <a:pt x="466834" y="269425"/>
                  <a:pt x="502053" y="295842"/>
                </a:cubicBezTo>
                <a:cubicBezTo>
                  <a:pt x="521741" y="310610"/>
                  <a:pt x="539750" y="327934"/>
                  <a:pt x="561118" y="340146"/>
                </a:cubicBezTo>
                <a:cubicBezTo>
                  <a:pt x="574632" y="347869"/>
                  <a:pt x="591110" y="348783"/>
                  <a:pt x="605417" y="354915"/>
                </a:cubicBezTo>
                <a:cubicBezTo>
                  <a:pt x="625649" y="363587"/>
                  <a:pt x="644794" y="374606"/>
                  <a:pt x="664482" y="384451"/>
                </a:cubicBezTo>
                <a:cubicBezTo>
                  <a:pt x="702703" y="422678"/>
                  <a:pt x="744389" y="470164"/>
                  <a:pt x="797378" y="487829"/>
                </a:cubicBezTo>
                <a:cubicBezTo>
                  <a:pt x="835718" y="500610"/>
                  <a:pt x="880195" y="514474"/>
                  <a:pt x="915508" y="532133"/>
                </a:cubicBezTo>
                <a:cubicBezTo>
                  <a:pt x="931382" y="540071"/>
                  <a:pt x="944758" y="552263"/>
                  <a:pt x="959807" y="561670"/>
                </a:cubicBezTo>
                <a:cubicBezTo>
                  <a:pt x="984145" y="576883"/>
                  <a:pt x="1009300" y="590762"/>
                  <a:pt x="1033638" y="605975"/>
                </a:cubicBezTo>
                <a:cubicBezTo>
                  <a:pt x="1048687" y="615382"/>
                  <a:pt x="1062064" y="627573"/>
                  <a:pt x="1077937" y="635511"/>
                </a:cubicBezTo>
                <a:cubicBezTo>
                  <a:pt x="1091858" y="642473"/>
                  <a:pt x="1107469" y="645356"/>
                  <a:pt x="1122235" y="650279"/>
                </a:cubicBezTo>
                <a:cubicBezTo>
                  <a:pt x="1142768" y="663970"/>
                  <a:pt x="1195801" y="706505"/>
                  <a:pt x="1225599" y="694584"/>
                </a:cubicBezTo>
                <a:cubicBezTo>
                  <a:pt x="1240052" y="688802"/>
                  <a:pt x="1235443" y="665047"/>
                  <a:pt x="1240365" y="650279"/>
                </a:cubicBezTo>
                <a:cubicBezTo>
                  <a:pt x="1235443" y="630588"/>
                  <a:pt x="1232017" y="610462"/>
                  <a:pt x="1225599" y="591206"/>
                </a:cubicBezTo>
                <a:cubicBezTo>
                  <a:pt x="1217217" y="566057"/>
                  <a:pt x="1203041" y="542940"/>
                  <a:pt x="1196067" y="517365"/>
                </a:cubicBezTo>
                <a:cubicBezTo>
                  <a:pt x="1188189" y="488476"/>
                  <a:pt x="1181300" y="398812"/>
                  <a:pt x="1181300" y="428756"/>
                </a:cubicBezTo>
                <a:cubicBezTo>
                  <a:pt x="1181300" y="478229"/>
                  <a:pt x="1191145" y="527211"/>
                  <a:pt x="1196067" y="576438"/>
                </a:cubicBezTo>
                <a:cubicBezTo>
                  <a:pt x="1168615" y="768621"/>
                  <a:pt x="1219503" y="653410"/>
                  <a:pt x="945040" y="694584"/>
                </a:cubicBezTo>
                <a:cubicBezTo>
                  <a:pt x="733482" y="726321"/>
                  <a:pt x="941100" y="724120"/>
                  <a:pt x="871209" y="724120"/>
                </a:cubicBezTo>
              </a:path>
            </a:pathLst>
          </a:custGeom>
          <a:ln w="254000" cmpd="sng">
            <a:solidFill>
              <a:srgbClr val="660066"/>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1323"/>
          </a:p>
        </p:txBody>
      </p:sp>
      <p:sp>
        <p:nvSpPr>
          <p:cNvPr id="17" name="Freeform 16"/>
          <p:cNvSpPr/>
          <p:nvPr/>
        </p:nvSpPr>
        <p:spPr>
          <a:xfrm>
            <a:off x="3413118" y="2131502"/>
            <a:ext cx="580263" cy="947774"/>
          </a:xfrm>
          <a:custGeom>
            <a:avLst/>
            <a:gdLst>
              <a:gd name="connsiteX0" fmla="*/ 518571 w 518571"/>
              <a:gd name="connsiteY0" fmla="*/ 0 h 665345"/>
              <a:gd name="connsiteX1" fmla="*/ 459506 w 518571"/>
              <a:gd name="connsiteY1" fmla="*/ 88609 h 665345"/>
              <a:gd name="connsiteX2" fmla="*/ 370909 w 518571"/>
              <a:gd name="connsiteY2" fmla="*/ 191987 h 665345"/>
              <a:gd name="connsiteX3" fmla="*/ 311844 w 518571"/>
              <a:gd name="connsiteY3" fmla="*/ 310133 h 665345"/>
              <a:gd name="connsiteX4" fmla="*/ 282311 w 518571"/>
              <a:gd name="connsiteY4" fmla="*/ 369206 h 665345"/>
              <a:gd name="connsiteX5" fmla="*/ 252779 w 518571"/>
              <a:gd name="connsiteY5" fmla="*/ 457815 h 665345"/>
              <a:gd name="connsiteX6" fmla="*/ 238013 w 518571"/>
              <a:gd name="connsiteY6" fmla="*/ 516888 h 665345"/>
              <a:gd name="connsiteX7" fmla="*/ 208480 w 518571"/>
              <a:gd name="connsiteY7" fmla="*/ 561193 h 665345"/>
              <a:gd name="connsiteX8" fmla="*/ 193714 w 518571"/>
              <a:gd name="connsiteY8" fmla="*/ 635034 h 665345"/>
              <a:gd name="connsiteX9" fmla="*/ 164181 w 518571"/>
              <a:gd name="connsiteY9" fmla="*/ 664570 h 665345"/>
              <a:gd name="connsiteX10" fmla="*/ 119883 w 518571"/>
              <a:gd name="connsiteY10" fmla="*/ 605497 h 665345"/>
              <a:gd name="connsiteX11" fmla="*/ 46051 w 518571"/>
              <a:gd name="connsiteY11" fmla="*/ 516888 h 665345"/>
              <a:gd name="connsiteX12" fmla="*/ 16519 w 518571"/>
              <a:gd name="connsiteY12" fmla="*/ 457815 h 665345"/>
              <a:gd name="connsiteX13" fmla="*/ 1753 w 518571"/>
              <a:gd name="connsiteY13" fmla="*/ 413510 h 665345"/>
              <a:gd name="connsiteX14" fmla="*/ 31285 w 518571"/>
              <a:gd name="connsiteY14" fmla="*/ 487352 h 665345"/>
              <a:gd name="connsiteX15" fmla="*/ 75584 w 518571"/>
              <a:gd name="connsiteY15" fmla="*/ 575961 h 665345"/>
              <a:gd name="connsiteX16" fmla="*/ 119883 w 518571"/>
              <a:gd name="connsiteY16" fmla="*/ 605497 h 665345"/>
              <a:gd name="connsiteX17" fmla="*/ 178948 w 518571"/>
              <a:gd name="connsiteY17" fmla="*/ 664570 h 665345"/>
              <a:gd name="connsiteX18" fmla="*/ 267545 w 518571"/>
              <a:gd name="connsiteY18" fmla="*/ 605497 h 665345"/>
              <a:gd name="connsiteX19" fmla="*/ 356143 w 518571"/>
              <a:gd name="connsiteY19" fmla="*/ 561193 h 665345"/>
              <a:gd name="connsiteX20" fmla="*/ 444740 w 518571"/>
              <a:gd name="connsiteY20" fmla="*/ 561193 h 66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8571" h="665345">
                <a:moveTo>
                  <a:pt x="518571" y="0"/>
                </a:moveTo>
                <a:cubicBezTo>
                  <a:pt x="498883" y="29536"/>
                  <a:pt x="480802" y="60210"/>
                  <a:pt x="459506" y="88609"/>
                </a:cubicBezTo>
                <a:cubicBezTo>
                  <a:pt x="386956" y="185356"/>
                  <a:pt x="485606" y="5580"/>
                  <a:pt x="370909" y="191987"/>
                </a:cubicBezTo>
                <a:cubicBezTo>
                  <a:pt x="347836" y="229486"/>
                  <a:pt x="331532" y="270751"/>
                  <a:pt x="311844" y="310133"/>
                </a:cubicBezTo>
                <a:cubicBezTo>
                  <a:pt x="302000" y="329824"/>
                  <a:pt x="289272" y="348321"/>
                  <a:pt x="282311" y="369206"/>
                </a:cubicBezTo>
                <a:cubicBezTo>
                  <a:pt x="272467" y="398742"/>
                  <a:pt x="260329" y="427611"/>
                  <a:pt x="252779" y="457815"/>
                </a:cubicBezTo>
                <a:cubicBezTo>
                  <a:pt x="247857" y="477506"/>
                  <a:pt x="246007" y="498232"/>
                  <a:pt x="238013" y="516888"/>
                </a:cubicBezTo>
                <a:cubicBezTo>
                  <a:pt x="231022" y="533202"/>
                  <a:pt x="218324" y="546425"/>
                  <a:pt x="208480" y="561193"/>
                </a:cubicBezTo>
                <a:cubicBezTo>
                  <a:pt x="203558" y="585807"/>
                  <a:pt x="203601" y="611962"/>
                  <a:pt x="193714" y="635034"/>
                </a:cubicBezTo>
                <a:cubicBezTo>
                  <a:pt x="188230" y="647831"/>
                  <a:pt x="177108" y="669741"/>
                  <a:pt x="164181" y="664570"/>
                </a:cubicBezTo>
                <a:cubicBezTo>
                  <a:pt x="141329" y="655428"/>
                  <a:pt x="135638" y="624406"/>
                  <a:pt x="119883" y="605497"/>
                </a:cubicBezTo>
                <a:cubicBezTo>
                  <a:pt x="69332" y="544828"/>
                  <a:pt x="105093" y="611368"/>
                  <a:pt x="46051" y="516888"/>
                </a:cubicBezTo>
                <a:cubicBezTo>
                  <a:pt x="34384" y="498219"/>
                  <a:pt x="25190" y="478050"/>
                  <a:pt x="16519" y="457815"/>
                </a:cubicBezTo>
                <a:cubicBezTo>
                  <a:pt x="10388" y="443506"/>
                  <a:pt x="-5208" y="399586"/>
                  <a:pt x="1753" y="413510"/>
                </a:cubicBezTo>
                <a:cubicBezTo>
                  <a:pt x="13607" y="437222"/>
                  <a:pt x="21978" y="462530"/>
                  <a:pt x="31285" y="487352"/>
                </a:cubicBezTo>
                <a:cubicBezTo>
                  <a:pt x="45696" y="525787"/>
                  <a:pt x="44220" y="544594"/>
                  <a:pt x="75584" y="575961"/>
                </a:cubicBezTo>
                <a:cubicBezTo>
                  <a:pt x="88133" y="588511"/>
                  <a:pt x="106409" y="593946"/>
                  <a:pt x="119883" y="605497"/>
                </a:cubicBezTo>
                <a:cubicBezTo>
                  <a:pt x="141024" y="623620"/>
                  <a:pt x="178948" y="664570"/>
                  <a:pt x="178948" y="664570"/>
                </a:cubicBezTo>
                <a:cubicBezTo>
                  <a:pt x="262921" y="580586"/>
                  <a:pt x="182066" y="648242"/>
                  <a:pt x="267545" y="605497"/>
                </a:cubicBezTo>
                <a:cubicBezTo>
                  <a:pt x="309497" y="584518"/>
                  <a:pt x="308424" y="566496"/>
                  <a:pt x="356143" y="561193"/>
                </a:cubicBezTo>
                <a:cubicBezTo>
                  <a:pt x="385495" y="557931"/>
                  <a:pt x="415208" y="561193"/>
                  <a:pt x="444740" y="561193"/>
                </a:cubicBezTo>
              </a:path>
            </a:pathLst>
          </a:custGeom>
          <a:ln w="76200" cmpd="sng">
            <a:solidFill>
              <a:srgbClr val="660066"/>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1323"/>
          </a:p>
        </p:txBody>
      </p:sp>
      <p:sp>
        <p:nvSpPr>
          <p:cNvPr id="22"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smtClean="0">
                <a:solidFill>
                  <a:schemeClr val="tx1"/>
                </a:solidFill>
                <a:latin typeface="Century Gothic"/>
                <a:cs typeface="Century Gothic"/>
              </a:rPr>
              <a:t>Neural Networks</a:t>
            </a:r>
            <a:endParaRPr lang="en-US" sz="4409" b="1" dirty="0">
              <a:solidFill>
                <a:schemeClr val="tx1"/>
              </a:solidFill>
              <a:latin typeface="Century Gothic"/>
              <a:cs typeface="Century Gothic"/>
            </a:endParaRPr>
          </a:p>
        </p:txBody>
      </p:sp>
      <p:sp>
        <p:nvSpPr>
          <p:cNvPr id="2" name="Oval 1"/>
          <p:cNvSpPr/>
          <p:nvPr/>
        </p:nvSpPr>
        <p:spPr>
          <a:xfrm>
            <a:off x="2577461" y="3383992"/>
            <a:ext cx="835657" cy="835657"/>
          </a:xfrm>
          <a:prstGeom prst="ellipse">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rot="16766304">
            <a:off x="3843106" y="3991150"/>
            <a:ext cx="1201000" cy="1963774"/>
          </a:xfrm>
          <a:custGeom>
            <a:avLst/>
            <a:gdLst>
              <a:gd name="connsiteX0" fmla="*/ 518571 w 518571"/>
              <a:gd name="connsiteY0" fmla="*/ 0 h 665345"/>
              <a:gd name="connsiteX1" fmla="*/ 459506 w 518571"/>
              <a:gd name="connsiteY1" fmla="*/ 88609 h 665345"/>
              <a:gd name="connsiteX2" fmla="*/ 370909 w 518571"/>
              <a:gd name="connsiteY2" fmla="*/ 191987 h 665345"/>
              <a:gd name="connsiteX3" fmla="*/ 311844 w 518571"/>
              <a:gd name="connsiteY3" fmla="*/ 310133 h 665345"/>
              <a:gd name="connsiteX4" fmla="*/ 282311 w 518571"/>
              <a:gd name="connsiteY4" fmla="*/ 369206 h 665345"/>
              <a:gd name="connsiteX5" fmla="*/ 252779 w 518571"/>
              <a:gd name="connsiteY5" fmla="*/ 457815 h 665345"/>
              <a:gd name="connsiteX6" fmla="*/ 238013 w 518571"/>
              <a:gd name="connsiteY6" fmla="*/ 516888 h 665345"/>
              <a:gd name="connsiteX7" fmla="*/ 208480 w 518571"/>
              <a:gd name="connsiteY7" fmla="*/ 561193 h 665345"/>
              <a:gd name="connsiteX8" fmla="*/ 193714 w 518571"/>
              <a:gd name="connsiteY8" fmla="*/ 635034 h 665345"/>
              <a:gd name="connsiteX9" fmla="*/ 164181 w 518571"/>
              <a:gd name="connsiteY9" fmla="*/ 664570 h 665345"/>
              <a:gd name="connsiteX10" fmla="*/ 119883 w 518571"/>
              <a:gd name="connsiteY10" fmla="*/ 605497 h 665345"/>
              <a:gd name="connsiteX11" fmla="*/ 46051 w 518571"/>
              <a:gd name="connsiteY11" fmla="*/ 516888 h 665345"/>
              <a:gd name="connsiteX12" fmla="*/ 16519 w 518571"/>
              <a:gd name="connsiteY12" fmla="*/ 457815 h 665345"/>
              <a:gd name="connsiteX13" fmla="*/ 1753 w 518571"/>
              <a:gd name="connsiteY13" fmla="*/ 413510 h 665345"/>
              <a:gd name="connsiteX14" fmla="*/ 31285 w 518571"/>
              <a:gd name="connsiteY14" fmla="*/ 487352 h 665345"/>
              <a:gd name="connsiteX15" fmla="*/ 75584 w 518571"/>
              <a:gd name="connsiteY15" fmla="*/ 575961 h 665345"/>
              <a:gd name="connsiteX16" fmla="*/ 119883 w 518571"/>
              <a:gd name="connsiteY16" fmla="*/ 605497 h 665345"/>
              <a:gd name="connsiteX17" fmla="*/ 178948 w 518571"/>
              <a:gd name="connsiteY17" fmla="*/ 664570 h 665345"/>
              <a:gd name="connsiteX18" fmla="*/ 267545 w 518571"/>
              <a:gd name="connsiteY18" fmla="*/ 605497 h 665345"/>
              <a:gd name="connsiteX19" fmla="*/ 356143 w 518571"/>
              <a:gd name="connsiteY19" fmla="*/ 561193 h 665345"/>
              <a:gd name="connsiteX20" fmla="*/ 444740 w 518571"/>
              <a:gd name="connsiteY20" fmla="*/ 561193 h 665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8571" h="665345">
                <a:moveTo>
                  <a:pt x="518571" y="0"/>
                </a:moveTo>
                <a:cubicBezTo>
                  <a:pt x="498883" y="29536"/>
                  <a:pt x="480802" y="60210"/>
                  <a:pt x="459506" y="88609"/>
                </a:cubicBezTo>
                <a:cubicBezTo>
                  <a:pt x="386956" y="185356"/>
                  <a:pt x="485606" y="5580"/>
                  <a:pt x="370909" y="191987"/>
                </a:cubicBezTo>
                <a:cubicBezTo>
                  <a:pt x="347836" y="229486"/>
                  <a:pt x="331532" y="270751"/>
                  <a:pt x="311844" y="310133"/>
                </a:cubicBezTo>
                <a:cubicBezTo>
                  <a:pt x="302000" y="329824"/>
                  <a:pt x="289272" y="348321"/>
                  <a:pt x="282311" y="369206"/>
                </a:cubicBezTo>
                <a:cubicBezTo>
                  <a:pt x="272467" y="398742"/>
                  <a:pt x="260329" y="427611"/>
                  <a:pt x="252779" y="457815"/>
                </a:cubicBezTo>
                <a:cubicBezTo>
                  <a:pt x="247857" y="477506"/>
                  <a:pt x="246007" y="498232"/>
                  <a:pt x="238013" y="516888"/>
                </a:cubicBezTo>
                <a:cubicBezTo>
                  <a:pt x="231022" y="533202"/>
                  <a:pt x="218324" y="546425"/>
                  <a:pt x="208480" y="561193"/>
                </a:cubicBezTo>
                <a:cubicBezTo>
                  <a:pt x="203558" y="585807"/>
                  <a:pt x="203601" y="611962"/>
                  <a:pt x="193714" y="635034"/>
                </a:cubicBezTo>
                <a:cubicBezTo>
                  <a:pt x="188230" y="647831"/>
                  <a:pt x="177108" y="669741"/>
                  <a:pt x="164181" y="664570"/>
                </a:cubicBezTo>
                <a:cubicBezTo>
                  <a:pt x="141329" y="655428"/>
                  <a:pt x="135638" y="624406"/>
                  <a:pt x="119883" y="605497"/>
                </a:cubicBezTo>
                <a:cubicBezTo>
                  <a:pt x="69332" y="544828"/>
                  <a:pt x="105093" y="611368"/>
                  <a:pt x="46051" y="516888"/>
                </a:cubicBezTo>
                <a:cubicBezTo>
                  <a:pt x="34384" y="498219"/>
                  <a:pt x="25190" y="478050"/>
                  <a:pt x="16519" y="457815"/>
                </a:cubicBezTo>
                <a:cubicBezTo>
                  <a:pt x="10388" y="443506"/>
                  <a:pt x="-5208" y="399586"/>
                  <a:pt x="1753" y="413510"/>
                </a:cubicBezTo>
                <a:cubicBezTo>
                  <a:pt x="13607" y="437222"/>
                  <a:pt x="21978" y="462530"/>
                  <a:pt x="31285" y="487352"/>
                </a:cubicBezTo>
                <a:cubicBezTo>
                  <a:pt x="45696" y="525787"/>
                  <a:pt x="44220" y="544594"/>
                  <a:pt x="75584" y="575961"/>
                </a:cubicBezTo>
                <a:cubicBezTo>
                  <a:pt x="88133" y="588511"/>
                  <a:pt x="106409" y="593946"/>
                  <a:pt x="119883" y="605497"/>
                </a:cubicBezTo>
                <a:cubicBezTo>
                  <a:pt x="141024" y="623620"/>
                  <a:pt x="178948" y="664570"/>
                  <a:pt x="178948" y="664570"/>
                </a:cubicBezTo>
                <a:cubicBezTo>
                  <a:pt x="262921" y="580586"/>
                  <a:pt x="182066" y="648242"/>
                  <a:pt x="267545" y="605497"/>
                </a:cubicBezTo>
                <a:cubicBezTo>
                  <a:pt x="309497" y="584518"/>
                  <a:pt x="308424" y="566496"/>
                  <a:pt x="356143" y="561193"/>
                </a:cubicBezTo>
                <a:cubicBezTo>
                  <a:pt x="385495" y="557931"/>
                  <a:pt x="415208" y="561193"/>
                  <a:pt x="444740" y="561193"/>
                </a:cubicBezTo>
              </a:path>
            </a:pathLst>
          </a:custGeom>
          <a:ln w="76200" cmpd="sng">
            <a:solidFill>
              <a:srgbClr val="FF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sz="1323"/>
          </a:p>
        </p:txBody>
      </p:sp>
    </p:spTree>
    <p:extLst>
      <p:ext uri="{BB962C8B-B14F-4D97-AF65-F5344CB8AC3E}">
        <p14:creationId xmlns:p14="http://schemas.microsoft.com/office/powerpoint/2010/main" val="1780676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67464" y="3013469"/>
            <a:ext cx="10667541" cy="660181"/>
          </a:xfrm>
          <a:prstGeom prst="rect">
            <a:avLst/>
          </a:prstGeom>
          <a:noFill/>
        </p:spPr>
        <p:txBody>
          <a:bodyPr wrap="square" rtlCol="0">
            <a:spAutoFit/>
          </a:bodyPr>
          <a:lstStyle/>
          <a:p>
            <a:pPr algn="ctr"/>
            <a:r>
              <a:rPr lang="en-US" sz="3968" dirty="0" smtClean="0">
                <a:solidFill>
                  <a:schemeClr val="bg1"/>
                </a:solidFill>
                <a:ea typeface="Arial" charset="0"/>
                <a:cs typeface="Arial" charset="0"/>
              </a:rPr>
              <a:t>The Final</a:t>
            </a:r>
            <a:endParaRPr lang="en-US" sz="3968" dirty="0">
              <a:solidFill>
                <a:schemeClr val="bg1"/>
              </a:solidFill>
              <a:ea typeface="Arial" charset="0"/>
              <a:cs typeface="Arial" charset="0"/>
            </a:endParaRPr>
          </a:p>
        </p:txBody>
      </p:sp>
    </p:spTree>
    <p:extLst>
      <p:ext uri="{BB962C8B-B14F-4D97-AF65-F5344CB8AC3E}">
        <p14:creationId xmlns:p14="http://schemas.microsoft.com/office/powerpoint/2010/main" val="939399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4112" y="3290179"/>
            <a:ext cx="2590800" cy="4269496"/>
          </a:xfrm>
          <a:prstGeom prst="rect">
            <a:avLst/>
          </a:prstGeom>
        </p:spPr>
      </p:pic>
      <p:sp>
        <p:nvSpPr>
          <p:cNvPr id="2" name="Rectangle 1"/>
          <p:cNvSpPr/>
          <p:nvPr/>
        </p:nvSpPr>
        <p:spPr>
          <a:xfrm>
            <a:off x="1394084" y="3823579"/>
            <a:ext cx="2113613" cy="19199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64312" y="503237"/>
            <a:ext cx="3048000" cy="1828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an 5"/>
          <p:cNvSpPr/>
          <p:nvPr/>
        </p:nvSpPr>
        <p:spPr>
          <a:xfrm>
            <a:off x="7097712" y="1385179"/>
            <a:ext cx="2133600" cy="2819400"/>
          </a:xfrm>
          <a:prstGeom prst="can">
            <a:avLst/>
          </a:prstGeom>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801037" y="819600"/>
            <a:ext cx="2648482" cy="435825"/>
          </a:xfrm>
          <a:prstGeom prst="rect">
            <a:avLst/>
          </a:prstGeom>
          <a:noFill/>
        </p:spPr>
        <p:txBody>
          <a:bodyPr wrap="none" rtlCol="0">
            <a:spAutoFit/>
          </a:bodyPr>
          <a:lstStyle/>
          <a:p>
            <a:r>
              <a:rPr lang="en-US" sz="2400" dirty="0" smtClean="0"/>
              <a:t>Face Book Server</a:t>
            </a:r>
            <a:endParaRPr lang="en-US" sz="2400"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78712" y="2070980"/>
            <a:ext cx="1307425" cy="1752600"/>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86840" y="3829183"/>
            <a:ext cx="2120722" cy="1411399"/>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73835" y="4722422"/>
            <a:ext cx="883920" cy="883920"/>
          </a:xfrm>
          <a:prstGeom prst="rect">
            <a:avLst/>
          </a:prstGeom>
          <a:solidFill>
            <a:srgbClr val="FFFFFF">
              <a:shade val="85000"/>
            </a:srgbClr>
          </a:solidFill>
          <a:ln w="38100" cap="sq">
            <a:solidFill>
              <a:srgbClr val="FFFFFF"/>
            </a:solidFill>
            <a:miter lim="800000"/>
          </a:ln>
          <a:effectLst/>
          <a:scene3d>
            <a:camera prst="orthographicFront"/>
            <a:lightRig rig="twoPt" dir="t">
              <a:rot lat="0" lon="0" rev="7200000"/>
            </a:lightRig>
          </a:scene3d>
          <a:sp3d>
            <a:bevelT w="25400" h="19050"/>
            <a:contourClr>
              <a:srgbClr val="FFFFFF"/>
            </a:contourClr>
          </a:sp3d>
        </p:spPr>
      </p:pic>
      <p:sp>
        <p:nvSpPr>
          <p:cNvPr id="15" name="TextBox 14"/>
          <p:cNvSpPr txBox="1"/>
          <p:nvPr/>
        </p:nvSpPr>
        <p:spPr>
          <a:xfrm>
            <a:off x="2392680" y="5347262"/>
            <a:ext cx="968535" cy="264047"/>
          </a:xfrm>
          <a:prstGeom prst="rect">
            <a:avLst/>
          </a:prstGeom>
          <a:noFill/>
        </p:spPr>
        <p:txBody>
          <a:bodyPr wrap="none" rtlCol="0">
            <a:spAutoFit/>
          </a:bodyPr>
          <a:lstStyle/>
          <a:p>
            <a:r>
              <a:rPr lang="en-US" sz="1200" dirty="0" smtClean="0"/>
              <a:t>Chris Piech</a:t>
            </a:r>
            <a:endParaRPr lang="en-US" sz="1200" dirty="0"/>
          </a:p>
        </p:txBody>
      </p:sp>
      <p:sp>
        <p:nvSpPr>
          <p:cNvPr id="16" name="Rectangle 15"/>
          <p:cNvSpPr/>
          <p:nvPr/>
        </p:nvSpPr>
        <p:spPr>
          <a:xfrm>
            <a:off x="1409324" y="6078782"/>
            <a:ext cx="2113613"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417320" y="6124502"/>
            <a:ext cx="1984839" cy="278410"/>
          </a:xfrm>
          <a:prstGeom prst="rect">
            <a:avLst/>
          </a:prstGeom>
          <a:noFill/>
        </p:spPr>
        <p:txBody>
          <a:bodyPr wrap="none" rtlCol="0">
            <a:spAutoFit/>
          </a:bodyPr>
          <a:lstStyle/>
          <a:p>
            <a:r>
              <a:rPr lang="en-US" sz="1300" dirty="0" smtClean="0"/>
              <a:t>Status: Chris </a:t>
            </a:r>
            <a:r>
              <a:rPr lang="en-US" sz="1300" smtClean="0"/>
              <a:t>is teaching</a:t>
            </a:r>
            <a:endParaRPr lang="en-US" sz="1300" dirty="0"/>
          </a:p>
        </p:txBody>
      </p:sp>
      <p:sp>
        <p:nvSpPr>
          <p:cNvPr id="17" name="Freeform 16"/>
          <p:cNvSpPr/>
          <p:nvPr/>
        </p:nvSpPr>
        <p:spPr>
          <a:xfrm>
            <a:off x="2848131" y="1950134"/>
            <a:ext cx="3822492" cy="1262778"/>
          </a:xfrm>
          <a:custGeom>
            <a:avLst/>
            <a:gdLst>
              <a:gd name="connsiteX0" fmla="*/ 0 w 3822492"/>
              <a:gd name="connsiteY0" fmla="*/ 1262778 h 1262778"/>
              <a:gd name="connsiteX1" fmla="*/ 29980 w 3822492"/>
              <a:gd name="connsiteY1" fmla="*/ 1157847 h 1262778"/>
              <a:gd name="connsiteX2" fmla="*/ 59961 w 3822492"/>
              <a:gd name="connsiteY2" fmla="*/ 1127867 h 1262778"/>
              <a:gd name="connsiteX3" fmla="*/ 119921 w 3822492"/>
              <a:gd name="connsiteY3" fmla="*/ 1037926 h 1262778"/>
              <a:gd name="connsiteX4" fmla="*/ 179882 w 3822492"/>
              <a:gd name="connsiteY4" fmla="*/ 947985 h 1262778"/>
              <a:gd name="connsiteX5" fmla="*/ 209862 w 3822492"/>
              <a:gd name="connsiteY5" fmla="*/ 903015 h 1262778"/>
              <a:gd name="connsiteX6" fmla="*/ 494676 w 3822492"/>
              <a:gd name="connsiteY6" fmla="*/ 648182 h 1262778"/>
              <a:gd name="connsiteX7" fmla="*/ 629587 w 3822492"/>
              <a:gd name="connsiteY7" fmla="*/ 573231 h 1262778"/>
              <a:gd name="connsiteX8" fmla="*/ 674558 w 3822492"/>
              <a:gd name="connsiteY8" fmla="*/ 543251 h 1262778"/>
              <a:gd name="connsiteX9" fmla="*/ 764499 w 3822492"/>
              <a:gd name="connsiteY9" fmla="*/ 513270 h 1262778"/>
              <a:gd name="connsiteX10" fmla="*/ 809469 w 3822492"/>
              <a:gd name="connsiteY10" fmla="*/ 483290 h 1262778"/>
              <a:gd name="connsiteX11" fmla="*/ 869430 w 3822492"/>
              <a:gd name="connsiteY11" fmla="*/ 468300 h 1262778"/>
              <a:gd name="connsiteX12" fmla="*/ 974361 w 3822492"/>
              <a:gd name="connsiteY12" fmla="*/ 438319 h 1262778"/>
              <a:gd name="connsiteX13" fmla="*/ 1079292 w 3822492"/>
              <a:gd name="connsiteY13" fmla="*/ 423329 h 1262778"/>
              <a:gd name="connsiteX14" fmla="*/ 1154243 w 3822492"/>
              <a:gd name="connsiteY14" fmla="*/ 408339 h 1262778"/>
              <a:gd name="connsiteX15" fmla="*/ 1454046 w 3822492"/>
              <a:gd name="connsiteY15" fmla="*/ 378359 h 1262778"/>
              <a:gd name="connsiteX16" fmla="*/ 2773180 w 3822492"/>
              <a:gd name="connsiteY16" fmla="*/ 363369 h 1262778"/>
              <a:gd name="connsiteX17" fmla="*/ 2953062 w 3822492"/>
              <a:gd name="connsiteY17" fmla="*/ 333388 h 1262778"/>
              <a:gd name="connsiteX18" fmla="*/ 3028013 w 3822492"/>
              <a:gd name="connsiteY18" fmla="*/ 318398 h 1262778"/>
              <a:gd name="connsiteX19" fmla="*/ 3282846 w 3822492"/>
              <a:gd name="connsiteY19" fmla="*/ 303408 h 1262778"/>
              <a:gd name="connsiteX20" fmla="*/ 3747541 w 3822492"/>
              <a:gd name="connsiteY20" fmla="*/ 273428 h 1262778"/>
              <a:gd name="connsiteX21" fmla="*/ 3807502 w 3822492"/>
              <a:gd name="connsiteY21" fmla="*/ 258438 h 1262778"/>
              <a:gd name="connsiteX22" fmla="*/ 3777521 w 3822492"/>
              <a:gd name="connsiteY22" fmla="*/ 213467 h 1262778"/>
              <a:gd name="connsiteX23" fmla="*/ 3672590 w 3822492"/>
              <a:gd name="connsiteY23" fmla="*/ 108536 h 1262778"/>
              <a:gd name="connsiteX24" fmla="*/ 3627620 w 3822492"/>
              <a:gd name="connsiteY24" fmla="*/ 63565 h 1262778"/>
              <a:gd name="connsiteX25" fmla="*/ 3567659 w 3822492"/>
              <a:gd name="connsiteY25" fmla="*/ 33585 h 1262778"/>
              <a:gd name="connsiteX26" fmla="*/ 3522689 w 3822492"/>
              <a:gd name="connsiteY26" fmla="*/ 3605 h 1262778"/>
              <a:gd name="connsiteX27" fmla="*/ 3552669 w 3822492"/>
              <a:gd name="connsiteY27" fmla="*/ 48575 h 1262778"/>
              <a:gd name="connsiteX28" fmla="*/ 3642610 w 3822492"/>
              <a:gd name="connsiteY28" fmla="*/ 108536 h 1262778"/>
              <a:gd name="connsiteX29" fmla="*/ 3702571 w 3822492"/>
              <a:gd name="connsiteY29" fmla="*/ 153506 h 1262778"/>
              <a:gd name="connsiteX30" fmla="*/ 3732551 w 3822492"/>
              <a:gd name="connsiteY30" fmla="*/ 183487 h 1262778"/>
              <a:gd name="connsiteX31" fmla="*/ 3822492 w 3822492"/>
              <a:gd name="connsiteY31" fmla="*/ 258438 h 1262778"/>
              <a:gd name="connsiteX32" fmla="*/ 3792512 w 3822492"/>
              <a:gd name="connsiteY32" fmla="*/ 318398 h 1262778"/>
              <a:gd name="connsiteX33" fmla="*/ 3777521 w 3822492"/>
              <a:gd name="connsiteY33" fmla="*/ 393349 h 1262778"/>
              <a:gd name="connsiteX34" fmla="*/ 3732551 w 3822492"/>
              <a:gd name="connsiteY34" fmla="*/ 453310 h 1262778"/>
              <a:gd name="connsiteX35" fmla="*/ 3702571 w 3822492"/>
              <a:gd name="connsiteY35" fmla="*/ 498280 h 1262778"/>
              <a:gd name="connsiteX36" fmla="*/ 3672590 w 3822492"/>
              <a:gd name="connsiteY36" fmla="*/ 573231 h 1262778"/>
              <a:gd name="connsiteX37" fmla="*/ 3612630 w 3822492"/>
              <a:gd name="connsiteY37" fmla="*/ 753113 h 1262778"/>
              <a:gd name="connsiteX38" fmla="*/ 3582649 w 3822492"/>
              <a:gd name="connsiteY38" fmla="*/ 798083 h 1262778"/>
              <a:gd name="connsiteX39" fmla="*/ 3552669 w 3822492"/>
              <a:gd name="connsiteY39" fmla="*/ 858044 h 1262778"/>
              <a:gd name="connsiteX40" fmla="*/ 3537679 w 3822492"/>
              <a:gd name="connsiteY40" fmla="*/ 888024 h 126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22492" h="1262778">
                <a:moveTo>
                  <a:pt x="0" y="1262778"/>
                </a:moveTo>
                <a:cubicBezTo>
                  <a:pt x="2800" y="1251579"/>
                  <a:pt x="20764" y="1173206"/>
                  <a:pt x="29980" y="1157847"/>
                </a:cubicBezTo>
                <a:cubicBezTo>
                  <a:pt x="37251" y="1145728"/>
                  <a:pt x="51481" y="1139173"/>
                  <a:pt x="59961" y="1127867"/>
                </a:cubicBezTo>
                <a:cubicBezTo>
                  <a:pt x="81580" y="1099042"/>
                  <a:pt x="99934" y="1067906"/>
                  <a:pt x="119921" y="1037926"/>
                </a:cubicBezTo>
                <a:lnTo>
                  <a:pt x="179882" y="947985"/>
                </a:lnTo>
                <a:cubicBezTo>
                  <a:pt x="189875" y="932995"/>
                  <a:pt x="197123" y="915754"/>
                  <a:pt x="209862" y="903015"/>
                </a:cubicBezTo>
                <a:cubicBezTo>
                  <a:pt x="324030" y="788847"/>
                  <a:pt x="325610" y="783435"/>
                  <a:pt x="494676" y="648182"/>
                </a:cubicBezTo>
                <a:cubicBezTo>
                  <a:pt x="652221" y="522146"/>
                  <a:pt x="526553" y="624747"/>
                  <a:pt x="629587" y="573231"/>
                </a:cubicBezTo>
                <a:cubicBezTo>
                  <a:pt x="645701" y="565174"/>
                  <a:pt x="658095" y="550568"/>
                  <a:pt x="674558" y="543251"/>
                </a:cubicBezTo>
                <a:cubicBezTo>
                  <a:pt x="703436" y="530416"/>
                  <a:pt x="764499" y="513270"/>
                  <a:pt x="764499" y="513270"/>
                </a:cubicBezTo>
                <a:cubicBezTo>
                  <a:pt x="779489" y="503277"/>
                  <a:pt x="792910" y="490387"/>
                  <a:pt x="809469" y="483290"/>
                </a:cubicBezTo>
                <a:cubicBezTo>
                  <a:pt x="828405" y="475174"/>
                  <a:pt x="849621" y="473960"/>
                  <a:pt x="869430" y="468300"/>
                </a:cubicBezTo>
                <a:cubicBezTo>
                  <a:pt x="925616" y="452247"/>
                  <a:pt x="909930" y="450034"/>
                  <a:pt x="974361" y="438319"/>
                </a:cubicBezTo>
                <a:cubicBezTo>
                  <a:pt x="1009123" y="431998"/>
                  <a:pt x="1044441" y="429137"/>
                  <a:pt x="1079292" y="423329"/>
                </a:cubicBezTo>
                <a:cubicBezTo>
                  <a:pt x="1104424" y="419140"/>
                  <a:pt x="1129021" y="411942"/>
                  <a:pt x="1154243" y="408339"/>
                </a:cubicBezTo>
                <a:cubicBezTo>
                  <a:pt x="1195667" y="402421"/>
                  <a:pt x="1425033" y="378945"/>
                  <a:pt x="1454046" y="378359"/>
                </a:cubicBezTo>
                <a:lnTo>
                  <a:pt x="2773180" y="363369"/>
                </a:lnTo>
                <a:cubicBezTo>
                  <a:pt x="2833141" y="353375"/>
                  <a:pt x="2893455" y="345309"/>
                  <a:pt x="2953062" y="333388"/>
                </a:cubicBezTo>
                <a:cubicBezTo>
                  <a:pt x="2978046" y="328391"/>
                  <a:pt x="3002639" y="320705"/>
                  <a:pt x="3028013" y="318398"/>
                </a:cubicBezTo>
                <a:cubicBezTo>
                  <a:pt x="3112755" y="310694"/>
                  <a:pt x="3197921" y="308716"/>
                  <a:pt x="3282846" y="303408"/>
                </a:cubicBezTo>
                <a:lnTo>
                  <a:pt x="3747541" y="273428"/>
                </a:lnTo>
                <a:cubicBezTo>
                  <a:pt x="3767528" y="268431"/>
                  <a:pt x="3798289" y="276865"/>
                  <a:pt x="3807502" y="258438"/>
                </a:cubicBezTo>
                <a:cubicBezTo>
                  <a:pt x="3815559" y="242324"/>
                  <a:pt x="3789385" y="227026"/>
                  <a:pt x="3777521" y="213467"/>
                </a:cubicBezTo>
                <a:cubicBezTo>
                  <a:pt x="3777481" y="213421"/>
                  <a:pt x="3693593" y="129539"/>
                  <a:pt x="3672590" y="108536"/>
                </a:cubicBezTo>
                <a:cubicBezTo>
                  <a:pt x="3657600" y="93546"/>
                  <a:pt x="3646581" y="73045"/>
                  <a:pt x="3627620" y="63565"/>
                </a:cubicBezTo>
                <a:cubicBezTo>
                  <a:pt x="3607633" y="53572"/>
                  <a:pt x="3587061" y="44672"/>
                  <a:pt x="3567659" y="33585"/>
                </a:cubicBezTo>
                <a:cubicBezTo>
                  <a:pt x="3552017" y="24647"/>
                  <a:pt x="3512696" y="-11385"/>
                  <a:pt x="3522689" y="3605"/>
                </a:cubicBezTo>
                <a:cubicBezTo>
                  <a:pt x="3532682" y="18595"/>
                  <a:pt x="3539111" y="36712"/>
                  <a:pt x="3552669" y="48575"/>
                </a:cubicBezTo>
                <a:cubicBezTo>
                  <a:pt x="3579786" y="72302"/>
                  <a:pt x="3613784" y="86917"/>
                  <a:pt x="3642610" y="108536"/>
                </a:cubicBezTo>
                <a:cubicBezTo>
                  <a:pt x="3662597" y="123526"/>
                  <a:pt x="3683378" y="137512"/>
                  <a:pt x="3702571" y="153506"/>
                </a:cubicBezTo>
                <a:cubicBezTo>
                  <a:pt x="3713428" y="162554"/>
                  <a:pt x="3721694" y="174439"/>
                  <a:pt x="3732551" y="183487"/>
                </a:cubicBezTo>
                <a:cubicBezTo>
                  <a:pt x="3839452" y="272571"/>
                  <a:pt x="3754689" y="190633"/>
                  <a:pt x="3822492" y="258438"/>
                </a:cubicBezTo>
                <a:cubicBezTo>
                  <a:pt x="3812499" y="278425"/>
                  <a:pt x="3799578" y="297199"/>
                  <a:pt x="3792512" y="318398"/>
                </a:cubicBezTo>
                <a:cubicBezTo>
                  <a:pt x="3784455" y="342569"/>
                  <a:pt x="3787869" y="370066"/>
                  <a:pt x="3777521" y="393349"/>
                </a:cubicBezTo>
                <a:cubicBezTo>
                  <a:pt x="3767374" y="416179"/>
                  <a:pt x="3747072" y="432980"/>
                  <a:pt x="3732551" y="453310"/>
                </a:cubicBezTo>
                <a:cubicBezTo>
                  <a:pt x="3722080" y="467970"/>
                  <a:pt x="3710628" y="482166"/>
                  <a:pt x="3702571" y="498280"/>
                </a:cubicBezTo>
                <a:cubicBezTo>
                  <a:pt x="3690537" y="522347"/>
                  <a:pt x="3681546" y="547857"/>
                  <a:pt x="3672590" y="573231"/>
                </a:cubicBezTo>
                <a:cubicBezTo>
                  <a:pt x="3651554" y="632832"/>
                  <a:pt x="3647690" y="700525"/>
                  <a:pt x="3612630" y="753113"/>
                </a:cubicBezTo>
                <a:cubicBezTo>
                  <a:pt x="3602636" y="768103"/>
                  <a:pt x="3591587" y="782441"/>
                  <a:pt x="3582649" y="798083"/>
                </a:cubicBezTo>
                <a:cubicBezTo>
                  <a:pt x="3571562" y="817485"/>
                  <a:pt x="3562662" y="838057"/>
                  <a:pt x="3552669" y="858044"/>
                </a:cubicBezTo>
                <a:lnTo>
                  <a:pt x="3537679" y="888024"/>
                </a:ln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447800" y="1171502"/>
            <a:ext cx="4236720" cy="779316"/>
          </a:xfrm>
          <a:prstGeom prst="rect">
            <a:avLst/>
          </a:prstGeom>
          <a:noFill/>
        </p:spPr>
        <p:txBody>
          <a:bodyPr wrap="square" rtlCol="0">
            <a:spAutoFit/>
          </a:bodyPr>
          <a:lstStyle/>
          <a:p>
            <a:pPr algn="ctr"/>
            <a:r>
              <a:rPr lang="en-US" sz="2400" dirty="0" smtClean="0">
                <a:latin typeface="Courier" charset="0"/>
                <a:ea typeface="Courier" charset="0"/>
                <a:cs typeface="Courier" charset="0"/>
              </a:rPr>
              <a:t>Send the </a:t>
            </a:r>
            <a:r>
              <a:rPr lang="en-US" sz="2400" dirty="0" smtClean="0">
                <a:solidFill>
                  <a:srgbClr val="FF0000"/>
                </a:solidFill>
                <a:latin typeface="Courier" charset="0"/>
                <a:ea typeface="Courier" charset="0"/>
                <a:cs typeface="Courier" charset="0"/>
              </a:rPr>
              <a:t>status </a:t>
            </a:r>
            <a:r>
              <a:rPr lang="en-US" sz="2400" dirty="0" smtClean="0">
                <a:latin typeface="Courier" charset="0"/>
                <a:ea typeface="Courier" charset="0"/>
                <a:cs typeface="Courier" charset="0"/>
              </a:rPr>
              <a:t>for </a:t>
            </a:r>
          </a:p>
          <a:p>
            <a:pPr algn="ctr"/>
            <a:r>
              <a:rPr lang="en-US" sz="2400" dirty="0" err="1" smtClean="0">
                <a:latin typeface="Courier" charset="0"/>
                <a:ea typeface="Courier" charset="0"/>
                <a:cs typeface="Courier" charset="0"/>
              </a:rPr>
              <a:t>piech@cs.stanford.edu</a:t>
            </a:r>
            <a:endParaRPr lang="en-US" sz="2400" dirty="0">
              <a:latin typeface="Courier" charset="0"/>
              <a:ea typeface="Courier" charset="0"/>
              <a:cs typeface="Courier" charset="0"/>
            </a:endParaRPr>
          </a:p>
        </p:txBody>
      </p:sp>
      <p:sp>
        <p:nvSpPr>
          <p:cNvPr id="19" name="Freeform 18"/>
          <p:cNvSpPr/>
          <p:nvPr/>
        </p:nvSpPr>
        <p:spPr>
          <a:xfrm>
            <a:off x="4128656" y="4463342"/>
            <a:ext cx="2820784" cy="1325880"/>
          </a:xfrm>
          <a:custGeom>
            <a:avLst/>
            <a:gdLst>
              <a:gd name="connsiteX0" fmla="*/ 2820784 w 2820784"/>
              <a:gd name="connsiteY0" fmla="*/ 0 h 1325880"/>
              <a:gd name="connsiteX1" fmla="*/ 2759824 w 2820784"/>
              <a:gd name="connsiteY1" fmla="*/ 60960 h 1325880"/>
              <a:gd name="connsiteX2" fmla="*/ 2607424 w 2820784"/>
              <a:gd name="connsiteY2" fmla="*/ 152400 h 1325880"/>
              <a:gd name="connsiteX3" fmla="*/ 2531224 w 2820784"/>
              <a:gd name="connsiteY3" fmla="*/ 182880 h 1325880"/>
              <a:gd name="connsiteX4" fmla="*/ 2424544 w 2820784"/>
              <a:gd name="connsiteY4" fmla="*/ 259080 h 1325880"/>
              <a:gd name="connsiteX5" fmla="*/ 2378824 w 2820784"/>
              <a:gd name="connsiteY5" fmla="*/ 304800 h 1325880"/>
              <a:gd name="connsiteX6" fmla="*/ 2317864 w 2820784"/>
              <a:gd name="connsiteY6" fmla="*/ 335280 h 1325880"/>
              <a:gd name="connsiteX7" fmla="*/ 2272144 w 2820784"/>
              <a:gd name="connsiteY7" fmla="*/ 365760 h 1325880"/>
              <a:gd name="connsiteX8" fmla="*/ 2226424 w 2820784"/>
              <a:gd name="connsiteY8" fmla="*/ 381000 h 1325880"/>
              <a:gd name="connsiteX9" fmla="*/ 2165464 w 2820784"/>
              <a:gd name="connsiteY9" fmla="*/ 411480 h 1325880"/>
              <a:gd name="connsiteX10" fmla="*/ 2119744 w 2820784"/>
              <a:gd name="connsiteY10" fmla="*/ 426720 h 1325880"/>
              <a:gd name="connsiteX11" fmla="*/ 2074024 w 2820784"/>
              <a:gd name="connsiteY11" fmla="*/ 457200 h 1325880"/>
              <a:gd name="connsiteX12" fmla="*/ 2013064 w 2820784"/>
              <a:gd name="connsiteY12" fmla="*/ 472440 h 1325880"/>
              <a:gd name="connsiteX13" fmla="*/ 1952104 w 2820784"/>
              <a:gd name="connsiteY13" fmla="*/ 502920 h 1325880"/>
              <a:gd name="connsiteX14" fmla="*/ 1830184 w 2820784"/>
              <a:gd name="connsiteY14" fmla="*/ 533400 h 1325880"/>
              <a:gd name="connsiteX15" fmla="*/ 1616824 w 2820784"/>
              <a:gd name="connsiteY15" fmla="*/ 609600 h 1325880"/>
              <a:gd name="connsiteX16" fmla="*/ 1312024 w 2820784"/>
              <a:gd name="connsiteY16" fmla="*/ 685800 h 1325880"/>
              <a:gd name="connsiteX17" fmla="*/ 1190104 w 2820784"/>
              <a:gd name="connsiteY17" fmla="*/ 716280 h 1325880"/>
              <a:gd name="connsiteX18" fmla="*/ 1129144 w 2820784"/>
              <a:gd name="connsiteY18" fmla="*/ 731520 h 1325880"/>
              <a:gd name="connsiteX19" fmla="*/ 1083424 w 2820784"/>
              <a:gd name="connsiteY19" fmla="*/ 746760 h 1325880"/>
              <a:gd name="connsiteX20" fmla="*/ 870064 w 2820784"/>
              <a:gd name="connsiteY20" fmla="*/ 792480 h 1325880"/>
              <a:gd name="connsiteX21" fmla="*/ 793864 w 2820784"/>
              <a:gd name="connsiteY21" fmla="*/ 807720 h 1325880"/>
              <a:gd name="connsiteX22" fmla="*/ 641464 w 2820784"/>
              <a:gd name="connsiteY22" fmla="*/ 838200 h 1325880"/>
              <a:gd name="connsiteX23" fmla="*/ 62344 w 2820784"/>
              <a:gd name="connsiteY23" fmla="*/ 853440 h 1325880"/>
              <a:gd name="connsiteX24" fmla="*/ 1384 w 2820784"/>
              <a:gd name="connsiteY24" fmla="*/ 838200 h 1325880"/>
              <a:gd name="connsiteX25" fmla="*/ 31864 w 2820784"/>
              <a:gd name="connsiteY25" fmla="*/ 792480 h 1325880"/>
              <a:gd name="connsiteX26" fmla="*/ 47104 w 2820784"/>
              <a:gd name="connsiteY26" fmla="*/ 746760 h 1325880"/>
              <a:gd name="connsiteX27" fmla="*/ 77584 w 2820784"/>
              <a:gd name="connsiteY27" fmla="*/ 701040 h 1325880"/>
              <a:gd name="connsiteX28" fmla="*/ 123304 w 2820784"/>
              <a:gd name="connsiteY28" fmla="*/ 624840 h 1325880"/>
              <a:gd name="connsiteX29" fmla="*/ 199504 w 2820784"/>
              <a:gd name="connsiteY29" fmla="*/ 518160 h 1325880"/>
              <a:gd name="connsiteX30" fmla="*/ 229984 w 2820784"/>
              <a:gd name="connsiteY30" fmla="*/ 472440 h 1325880"/>
              <a:gd name="connsiteX31" fmla="*/ 321424 w 2820784"/>
              <a:gd name="connsiteY31" fmla="*/ 350520 h 1325880"/>
              <a:gd name="connsiteX32" fmla="*/ 306184 w 2820784"/>
              <a:gd name="connsiteY32" fmla="*/ 396240 h 1325880"/>
              <a:gd name="connsiteX33" fmla="*/ 229984 w 2820784"/>
              <a:gd name="connsiteY33" fmla="*/ 487680 h 1325880"/>
              <a:gd name="connsiteX34" fmla="*/ 169024 w 2820784"/>
              <a:gd name="connsiteY34" fmla="*/ 579120 h 1325880"/>
              <a:gd name="connsiteX35" fmla="*/ 138544 w 2820784"/>
              <a:gd name="connsiteY35" fmla="*/ 640080 h 1325880"/>
              <a:gd name="connsiteX36" fmla="*/ 108064 w 2820784"/>
              <a:gd name="connsiteY36" fmla="*/ 685800 h 1325880"/>
              <a:gd name="connsiteX37" fmla="*/ 77584 w 2820784"/>
              <a:gd name="connsiteY37" fmla="*/ 777240 h 1325880"/>
              <a:gd name="connsiteX38" fmla="*/ 31864 w 2820784"/>
              <a:gd name="connsiteY38" fmla="*/ 868680 h 1325880"/>
              <a:gd name="connsiteX39" fmla="*/ 92824 w 2820784"/>
              <a:gd name="connsiteY39" fmla="*/ 929640 h 1325880"/>
              <a:gd name="connsiteX40" fmla="*/ 153784 w 2820784"/>
              <a:gd name="connsiteY40" fmla="*/ 960120 h 1325880"/>
              <a:gd name="connsiteX41" fmla="*/ 245224 w 2820784"/>
              <a:gd name="connsiteY41" fmla="*/ 1021080 h 1325880"/>
              <a:gd name="connsiteX42" fmla="*/ 290944 w 2820784"/>
              <a:gd name="connsiteY42" fmla="*/ 1051560 h 1325880"/>
              <a:gd name="connsiteX43" fmla="*/ 382384 w 2820784"/>
              <a:gd name="connsiteY43" fmla="*/ 1143000 h 1325880"/>
              <a:gd name="connsiteX44" fmla="*/ 473824 w 2820784"/>
              <a:gd name="connsiteY44" fmla="*/ 1234440 h 1325880"/>
              <a:gd name="connsiteX45" fmla="*/ 519544 w 2820784"/>
              <a:gd name="connsiteY45" fmla="*/ 1280160 h 1325880"/>
              <a:gd name="connsiteX46" fmla="*/ 580504 w 2820784"/>
              <a:gd name="connsiteY46" fmla="*/ 1325880 h 132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820784" h="1325880">
                <a:moveTo>
                  <a:pt x="2820784" y="0"/>
                </a:moveTo>
                <a:cubicBezTo>
                  <a:pt x="2800464" y="20320"/>
                  <a:pt x="2782264" y="43008"/>
                  <a:pt x="2759824" y="60960"/>
                </a:cubicBezTo>
                <a:cubicBezTo>
                  <a:pt x="2714473" y="97241"/>
                  <a:pt x="2660843" y="128658"/>
                  <a:pt x="2607424" y="152400"/>
                </a:cubicBezTo>
                <a:cubicBezTo>
                  <a:pt x="2582425" y="163511"/>
                  <a:pt x="2556624" y="172720"/>
                  <a:pt x="2531224" y="182880"/>
                </a:cubicBezTo>
                <a:cubicBezTo>
                  <a:pt x="2412350" y="301754"/>
                  <a:pt x="2564959" y="158783"/>
                  <a:pt x="2424544" y="259080"/>
                </a:cubicBezTo>
                <a:cubicBezTo>
                  <a:pt x="2407006" y="271607"/>
                  <a:pt x="2396362" y="292273"/>
                  <a:pt x="2378824" y="304800"/>
                </a:cubicBezTo>
                <a:cubicBezTo>
                  <a:pt x="2360337" y="318005"/>
                  <a:pt x="2337589" y="324008"/>
                  <a:pt x="2317864" y="335280"/>
                </a:cubicBezTo>
                <a:cubicBezTo>
                  <a:pt x="2301961" y="344367"/>
                  <a:pt x="2288527" y="357569"/>
                  <a:pt x="2272144" y="365760"/>
                </a:cubicBezTo>
                <a:cubicBezTo>
                  <a:pt x="2257776" y="372944"/>
                  <a:pt x="2241189" y="374672"/>
                  <a:pt x="2226424" y="381000"/>
                </a:cubicBezTo>
                <a:cubicBezTo>
                  <a:pt x="2205542" y="389949"/>
                  <a:pt x="2186346" y="402531"/>
                  <a:pt x="2165464" y="411480"/>
                </a:cubicBezTo>
                <a:cubicBezTo>
                  <a:pt x="2150699" y="417808"/>
                  <a:pt x="2134112" y="419536"/>
                  <a:pt x="2119744" y="426720"/>
                </a:cubicBezTo>
                <a:cubicBezTo>
                  <a:pt x="2103361" y="434911"/>
                  <a:pt x="2090859" y="449985"/>
                  <a:pt x="2074024" y="457200"/>
                </a:cubicBezTo>
                <a:cubicBezTo>
                  <a:pt x="2054772" y="465451"/>
                  <a:pt x="2032676" y="465086"/>
                  <a:pt x="2013064" y="472440"/>
                </a:cubicBezTo>
                <a:cubicBezTo>
                  <a:pt x="1991792" y="480417"/>
                  <a:pt x="1973657" y="495736"/>
                  <a:pt x="1952104" y="502920"/>
                </a:cubicBezTo>
                <a:cubicBezTo>
                  <a:pt x="1912363" y="516167"/>
                  <a:pt x="1869079" y="517842"/>
                  <a:pt x="1830184" y="533400"/>
                </a:cubicBezTo>
                <a:cubicBezTo>
                  <a:pt x="1760677" y="561203"/>
                  <a:pt x="1689319" y="591476"/>
                  <a:pt x="1616824" y="609600"/>
                </a:cubicBezTo>
                <a:lnTo>
                  <a:pt x="1312024" y="685800"/>
                </a:lnTo>
                <a:lnTo>
                  <a:pt x="1190104" y="716280"/>
                </a:lnTo>
                <a:cubicBezTo>
                  <a:pt x="1169784" y="721360"/>
                  <a:pt x="1149015" y="724896"/>
                  <a:pt x="1129144" y="731520"/>
                </a:cubicBezTo>
                <a:cubicBezTo>
                  <a:pt x="1113904" y="736600"/>
                  <a:pt x="1098870" y="742347"/>
                  <a:pt x="1083424" y="746760"/>
                </a:cubicBezTo>
                <a:cubicBezTo>
                  <a:pt x="1018546" y="765297"/>
                  <a:pt x="928383" y="780816"/>
                  <a:pt x="870064" y="792480"/>
                </a:cubicBezTo>
                <a:cubicBezTo>
                  <a:pt x="844664" y="797560"/>
                  <a:pt x="818994" y="801438"/>
                  <a:pt x="793864" y="807720"/>
                </a:cubicBezTo>
                <a:cubicBezTo>
                  <a:pt x="747955" y="819197"/>
                  <a:pt x="687135" y="836124"/>
                  <a:pt x="641464" y="838200"/>
                </a:cubicBezTo>
                <a:cubicBezTo>
                  <a:pt x="448556" y="846969"/>
                  <a:pt x="255384" y="848360"/>
                  <a:pt x="62344" y="853440"/>
                </a:cubicBezTo>
                <a:cubicBezTo>
                  <a:pt x="42024" y="848360"/>
                  <a:pt x="10751" y="856934"/>
                  <a:pt x="1384" y="838200"/>
                </a:cubicBezTo>
                <a:cubicBezTo>
                  <a:pt x="-6807" y="821817"/>
                  <a:pt x="23673" y="808863"/>
                  <a:pt x="31864" y="792480"/>
                </a:cubicBezTo>
                <a:cubicBezTo>
                  <a:pt x="39048" y="778112"/>
                  <a:pt x="39920" y="761128"/>
                  <a:pt x="47104" y="746760"/>
                </a:cubicBezTo>
                <a:cubicBezTo>
                  <a:pt x="55295" y="730377"/>
                  <a:pt x="67876" y="716572"/>
                  <a:pt x="77584" y="701040"/>
                </a:cubicBezTo>
                <a:cubicBezTo>
                  <a:pt x="93283" y="675921"/>
                  <a:pt x="107605" y="649959"/>
                  <a:pt x="123304" y="624840"/>
                </a:cubicBezTo>
                <a:cubicBezTo>
                  <a:pt x="159220" y="567374"/>
                  <a:pt x="154794" y="580754"/>
                  <a:pt x="199504" y="518160"/>
                </a:cubicBezTo>
                <a:cubicBezTo>
                  <a:pt x="210150" y="503255"/>
                  <a:pt x="219211" y="487253"/>
                  <a:pt x="229984" y="472440"/>
                </a:cubicBezTo>
                <a:cubicBezTo>
                  <a:pt x="259863" y="431356"/>
                  <a:pt x="321424" y="350520"/>
                  <a:pt x="321424" y="350520"/>
                </a:cubicBezTo>
                <a:cubicBezTo>
                  <a:pt x="316344" y="365760"/>
                  <a:pt x="313368" y="381872"/>
                  <a:pt x="306184" y="396240"/>
                </a:cubicBezTo>
                <a:cubicBezTo>
                  <a:pt x="273509" y="461590"/>
                  <a:pt x="277171" y="427011"/>
                  <a:pt x="229984" y="487680"/>
                </a:cubicBezTo>
                <a:cubicBezTo>
                  <a:pt x="207494" y="516596"/>
                  <a:pt x="185407" y="546355"/>
                  <a:pt x="169024" y="579120"/>
                </a:cubicBezTo>
                <a:cubicBezTo>
                  <a:pt x="158864" y="599440"/>
                  <a:pt x="149816" y="620355"/>
                  <a:pt x="138544" y="640080"/>
                </a:cubicBezTo>
                <a:cubicBezTo>
                  <a:pt x="129457" y="655983"/>
                  <a:pt x="115503" y="669062"/>
                  <a:pt x="108064" y="685800"/>
                </a:cubicBezTo>
                <a:cubicBezTo>
                  <a:pt x="95015" y="715160"/>
                  <a:pt x="95406" y="750507"/>
                  <a:pt x="77584" y="777240"/>
                </a:cubicBezTo>
                <a:cubicBezTo>
                  <a:pt x="38193" y="836326"/>
                  <a:pt x="52896" y="805584"/>
                  <a:pt x="31864" y="868680"/>
                </a:cubicBezTo>
                <a:cubicBezTo>
                  <a:pt x="52184" y="889000"/>
                  <a:pt x="69835" y="912398"/>
                  <a:pt x="92824" y="929640"/>
                </a:cubicBezTo>
                <a:cubicBezTo>
                  <a:pt x="110999" y="943271"/>
                  <a:pt x="134303" y="948431"/>
                  <a:pt x="153784" y="960120"/>
                </a:cubicBezTo>
                <a:cubicBezTo>
                  <a:pt x="185196" y="978967"/>
                  <a:pt x="214744" y="1000760"/>
                  <a:pt x="245224" y="1021080"/>
                </a:cubicBezTo>
                <a:cubicBezTo>
                  <a:pt x="260464" y="1031240"/>
                  <a:pt x="279954" y="1036907"/>
                  <a:pt x="290944" y="1051560"/>
                </a:cubicBezTo>
                <a:cubicBezTo>
                  <a:pt x="394009" y="1188980"/>
                  <a:pt x="282103" y="1053861"/>
                  <a:pt x="382384" y="1143000"/>
                </a:cubicBezTo>
                <a:cubicBezTo>
                  <a:pt x="414601" y="1171638"/>
                  <a:pt x="443344" y="1203960"/>
                  <a:pt x="473824" y="1234440"/>
                </a:cubicBezTo>
                <a:cubicBezTo>
                  <a:pt x="489064" y="1249680"/>
                  <a:pt x="501611" y="1268205"/>
                  <a:pt x="519544" y="1280160"/>
                </a:cubicBezTo>
                <a:cubicBezTo>
                  <a:pt x="571242" y="1314625"/>
                  <a:pt x="552312" y="1297688"/>
                  <a:pt x="580504" y="1325880"/>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394960" y="5377742"/>
            <a:ext cx="3749040" cy="435825"/>
          </a:xfrm>
          <a:prstGeom prst="rect">
            <a:avLst/>
          </a:prstGeom>
          <a:noFill/>
        </p:spPr>
        <p:txBody>
          <a:bodyPr wrap="square" rtlCol="0">
            <a:spAutoFit/>
          </a:bodyPr>
          <a:lstStyle/>
          <a:p>
            <a:pPr algn="ctr"/>
            <a:r>
              <a:rPr lang="en-US" sz="2400" dirty="0" smtClean="0">
                <a:latin typeface="Courier" charset="0"/>
                <a:ea typeface="Courier" charset="0"/>
                <a:cs typeface="Courier" charset="0"/>
              </a:rPr>
              <a:t>“Teaching”</a:t>
            </a:r>
            <a:endParaRPr lang="en-US" sz="2400" dirty="0">
              <a:latin typeface="Courier" charset="0"/>
              <a:ea typeface="Courier" charset="0"/>
              <a:cs typeface="Courier" charset="0"/>
            </a:endParaRPr>
          </a:p>
        </p:txBody>
      </p:sp>
      <p:sp>
        <p:nvSpPr>
          <p:cNvPr id="22" name="Rectangle 21"/>
          <p:cNvSpPr/>
          <p:nvPr/>
        </p:nvSpPr>
        <p:spPr>
          <a:xfrm>
            <a:off x="2240280" y="6490262"/>
            <a:ext cx="914400" cy="243840"/>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chemeClr val="tx1"/>
              </a:solidFill>
              <a:latin typeface="Arial" charset="0"/>
              <a:ea typeface="Arial" charset="0"/>
              <a:cs typeface="Arial" charset="0"/>
            </a:endParaRPr>
          </a:p>
        </p:txBody>
      </p:sp>
      <p:sp>
        <p:nvSpPr>
          <p:cNvPr id="23" name="TextBox 22"/>
          <p:cNvSpPr txBox="1"/>
          <p:nvPr/>
        </p:nvSpPr>
        <p:spPr>
          <a:xfrm>
            <a:off x="1417320" y="6490262"/>
            <a:ext cx="785793" cy="235449"/>
          </a:xfrm>
          <a:prstGeom prst="rect">
            <a:avLst/>
          </a:prstGeom>
          <a:noFill/>
        </p:spPr>
        <p:txBody>
          <a:bodyPr wrap="none" rtlCol="0">
            <a:spAutoFit/>
          </a:bodyPr>
          <a:lstStyle/>
          <a:p>
            <a:r>
              <a:rPr lang="en-US" sz="1000" dirty="0" smtClean="0"/>
              <a:t>Set status:</a:t>
            </a:r>
            <a:endParaRPr lang="en-US" sz="1000" dirty="0"/>
          </a:p>
        </p:txBody>
      </p:sp>
      <p:sp>
        <p:nvSpPr>
          <p:cNvPr id="20" name="Rectangle 2"/>
          <p:cNvSpPr txBox="1">
            <a:spLocks noChangeArrowheads="1"/>
          </p:cNvSpPr>
          <p:nvPr/>
        </p:nvSpPr>
        <p:spPr>
          <a:xfrm>
            <a:off x="0" y="0"/>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smtClean="0">
                <a:solidFill>
                  <a:schemeClr val="tx1"/>
                </a:solidFill>
                <a:latin typeface="Century Gothic"/>
                <a:cs typeface="Century Gothic"/>
              </a:rPr>
              <a:t>Server / Client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52403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P spid="18" grpId="0"/>
      <p:bldP spid="19" grpId="0" animBg="1"/>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alphaModFix amt="20000"/>
            <a:extLst>
              <a:ext uri="{28A0092B-C50C-407E-A947-70E740481C1C}">
                <a14:useLocalDpi xmlns:a14="http://schemas.microsoft.com/office/drawing/2010/main"/>
              </a:ext>
            </a:extLst>
          </a:blip>
          <a:stretch>
            <a:fillRect/>
          </a:stretch>
        </p:blipFill>
        <p:spPr>
          <a:xfrm>
            <a:off x="0" y="-1"/>
            <a:ext cx="11303902" cy="7559675"/>
          </a:xfrm>
          <a:prstGeom prst="rect">
            <a:avLst/>
          </a:prstGeom>
        </p:spPr>
      </p:pic>
      <p:sp>
        <p:nvSpPr>
          <p:cNvPr id="4" name="TextBox 3"/>
          <p:cNvSpPr txBox="1"/>
          <p:nvPr/>
        </p:nvSpPr>
        <p:spPr>
          <a:xfrm>
            <a:off x="7774980" y="1547734"/>
            <a:ext cx="2031325" cy="349968"/>
          </a:xfrm>
          <a:prstGeom prst="rect">
            <a:avLst/>
          </a:prstGeom>
          <a:noFill/>
          <a:ln w="19050">
            <a:noFill/>
          </a:ln>
          <a:effectLst/>
        </p:spPr>
        <p:txBody>
          <a:bodyPr wrap="none" rtlCol="0">
            <a:spAutoFit/>
          </a:bodyPr>
          <a:lstStyle/>
          <a:p>
            <a:r>
              <a:rPr lang="en-US" dirty="0" smtClean="0"/>
              <a:t>Face Book Server</a:t>
            </a:r>
            <a:endParaRPr lang="en-US" dirty="0"/>
          </a:p>
        </p:txBody>
      </p:sp>
      <p:grpSp>
        <p:nvGrpSpPr>
          <p:cNvPr id="7" name="Group 6"/>
          <p:cNvGrpSpPr/>
          <p:nvPr/>
        </p:nvGrpSpPr>
        <p:grpSpPr>
          <a:xfrm>
            <a:off x="6610032" y="1021079"/>
            <a:ext cx="969010" cy="1280477"/>
            <a:chOff x="6716712" y="183197"/>
            <a:chExt cx="2133600" cy="2819400"/>
          </a:xfrm>
        </p:grpSpPr>
        <p:sp>
          <p:nvSpPr>
            <p:cNvPr id="3" name="Can 2"/>
            <p:cNvSpPr/>
            <p:nvPr/>
          </p:nvSpPr>
          <p:spPr>
            <a:xfrm>
              <a:off x="6716712" y="183197"/>
              <a:ext cx="2133600" cy="2819400"/>
            </a:xfrm>
            <a:prstGeom prst="can">
              <a:avLst/>
            </a:prstGeom>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28192" y="929957"/>
              <a:ext cx="1307425" cy="1752600"/>
            </a:xfrm>
            <a:prstGeom prst="rect">
              <a:avLst/>
            </a:prstGeom>
          </p:spPr>
        </p:pic>
      </p:gr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98160" y="5882639"/>
            <a:ext cx="777432" cy="1280477"/>
          </a:xfrm>
          <a:prstGeom prst="rect">
            <a:avLst/>
          </a:prstGeom>
        </p:spPr>
      </p:pic>
      <p:grpSp>
        <p:nvGrpSpPr>
          <p:cNvPr id="75" name="Group 74"/>
          <p:cNvGrpSpPr/>
          <p:nvPr/>
        </p:nvGrpSpPr>
        <p:grpSpPr>
          <a:xfrm>
            <a:off x="4343400" y="1021080"/>
            <a:ext cx="5181600" cy="5593080"/>
            <a:chOff x="4343400" y="1021080"/>
            <a:chExt cx="5181600" cy="5593080"/>
          </a:xfrm>
        </p:grpSpPr>
        <p:sp>
          <p:nvSpPr>
            <p:cNvPr id="9" name="Oval 8"/>
            <p:cNvSpPr/>
            <p:nvPr/>
          </p:nvSpPr>
          <p:spPr>
            <a:xfrm>
              <a:off x="4343400" y="4389120"/>
              <a:ext cx="441960" cy="44196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983480" y="518160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745480" y="469392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096000" y="617220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288280" y="397764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648200" y="353568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63440" y="199644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151120" y="102108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288280" y="292608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8077200" y="227076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690360" y="470916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406640" y="425196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620000" y="324612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8305800" y="406908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9083040" y="294132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867400" y="2179320"/>
              <a:ext cx="441960" cy="441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5425440" y="6416040"/>
              <a:ext cx="57912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501640" y="5074920"/>
              <a:ext cx="228600" cy="13716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4815840" y="4892040"/>
              <a:ext cx="213360" cy="25908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14" idx="3"/>
            </p:cNvCxnSpPr>
            <p:nvPr/>
          </p:nvCxnSpPr>
          <p:spPr>
            <a:xfrm flipV="1">
              <a:off x="4602480" y="3912916"/>
              <a:ext cx="110444" cy="40000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4892040" y="4358640"/>
              <a:ext cx="335280" cy="18288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3" idx="1"/>
            </p:cNvCxnSpPr>
            <p:nvPr/>
          </p:nvCxnSpPr>
          <p:spPr>
            <a:xfrm>
              <a:off x="5135880" y="3901440"/>
              <a:ext cx="217124" cy="1409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17" idx="3"/>
            </p:cNvCxnSpPr>
            <p:nvPr/>
          </p:nvCxnSpPr>
          <p:spPr>
            <a:xfrm flipV="1">
              <a:off x="5090160" y="3303316"/>
              <a:ext cx="262844" cy="27808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15" idx="5"/>
            </p:cNvCxnSpPr>
            <p:nvPr/>
          </p:nvCxnSpPr>
          <p:spPr>
            <a:xfrm>
              <a:off x="5040676" y="2373676"/>
              <a:ext cx="323804" cy="49144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684520" y="2651760"/>
              <a:ext cx="259080" cy="25908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968240" y="1524000"/>
              <a:ext cx="289560" cy="39624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5593080" y="1524000"/>
              <a:ext cx="411480" cy="6096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6370320" y="2209800"/>
              <a:ext cx="182880" cy="762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684520" y="1249680"/>
              <a:ext cx="807720" cy="32004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5745480" y="4404360"/>
              <a:ext cx="182880" cy="24384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8" idx="0"/>
            </p:cNvCxnSpPr>
            <p:nvPr/>
          </p:nvCxnSpPr>
          <p:spPr>
            <a:xfrm flipH="1">
              <a:off x="4986876" y="5654040"/>
              <a:ext cx="164244" cy="22859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294120" y="4953000"/>
              <a:ext cx="335280" cy="1524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6370320" y="5303520"/>
              <a:ext cx="487680" cy="77724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5562600" y="3413760"/>
              <a:ext cx="0" cy="47244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7132320" y="4648200"/>
              <a:ext cx="289560" cy="10668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7741920" y="3749040"/>
              <a:ext cx="76200" cy="4572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7955280" y="4434840"/>
              <a:ext cx="335280" cy="3048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7894320" y="2743200"/>
              <a:ext cx="304800" cy="42672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8564880" y="2621280"/>
              <a:ext cx="487680" cy="33528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8717280" y="3383280"/>
              <a:ext cx="441960" cy="62484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7741920" y="2194560"/>
              <a:ext cx="304800" cy="13716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6" name="TextBox 75"/>
          <p:cNvSpPr txBox="1"/>
          <p:nvPr/>
        </p:nvSpPr>
        <p:spPr>
          <a:xfrm>
            <a:off x="2590800" y="2804160"/>
            <a:ext cx="1843774" cy="435825"/>
          </a:xfrm>
          <a:prstGeom prst="rect">
            <a:avLst/>
          </a:prstGeom>
          <a:noFill/>
        </p:spPr>
        <p:txBody>
          <a:bodyPr wrap="none" rtlCol="0">
            <a:spAutoFit/>
          </a:bodyPr>
          <a:lstStyle/>
          <a:p>
            <a:r>
              <a:rPr lang="en-US" sz="2400" smtClean="0"/>
              <a:t>The </a:t>
            </a:r>
            <a:r>
              <a:rPr lang="en-US" sz="2400" dirty="0" smtClean="0"/>
              <a:t>Internet</a:t>
            </a:r>
            <a:endParaRPr lang="en-US" sz="2400" dirty="0"/>
          </a:p>
        </p:txBody>
      </p:sp>
      <p:sp>
        <p:nvSpPr>
          <p:cNvPr id="2" name="Rectangular Callout 1"/>
          <p:cNvSpPr/>
          <p:nvPr/>
        </p:nvSpPr>
        <p:spPr>
          <a:xfrm>
            <a:off x="838200" y="4693920"/>
            <a:ext cx="3474720" cy="1798320"/>
          </a:xfrm>
          <a:prstGeom prst="wedgeRectCallout">
            <a:avLst>
              <a:gd name="adj1" fmla="val 58796"/>
              <a:gd name="adj2" fmla="val 33084"/>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stretch>
            <a:fillRect/>
          </a:stretch>
        </p:blipFill>
        <p:spPr>
          <a:xfrm>
            <a:off x="1464046" y="4876800"/>
            <a:ext cx="1991305" cy="1413826"/>
          </a:xfrm>
          <a:prstGeom prst="rect">
            <a:avLst/>
          </a:prstGeom>
        </p:spPr>
      </p:pic>
      <p:sp>
        <p:nvSpPr>
          <p:cNvPr id="53" name="Rectangle 2"/>
          <p:cNvSpPr txBox="1">
            <a:spLocks noChangeArrowheads="1"/>
          </p:cNvSpPr>
          <p:nvPr/>
        </p:nvSpPr>
        <p:spPr>
          <a:xfrm>
            <a:off x="0" y="0"/>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smtClean="0">
                <a:solidFill>
                  <a:schemeClr val="tx1"/>
                </a:solidFill>
                <a:latin typeface="Century Gothic"/>
                <a:cs typeface="Century Gothic"/>
              </a:rPr>
              <a:t>How the </a:t>
            </a:r>
            <a:r>
              <a:rPr lang="en-US" sz="4409" b="1" smtClean="0">
                <a:solidFill>
                  <a:schemeClr val="tx1"/>
                </a:solidFill>
                <a:latin typeface="Century Gothic"/>
                <a:cs typeface="Century Gothic"/>
              </a:rPr>
              <a:t>internet works</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5186853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952368"/>
            <a:ext cx="9426788" cy="4139778"/>
          </a:xfrm>
          <a:prstGeom prst="rect">
            <a:avLst/>
          </a:prstGeom>
        </p:spPr>
      </p:pic>
      <p:sp>
        <p:nvSpPr>
          <p:cNvPr id="4" name="Rectangle 2"/>
          <p:cNvSpPr txBox="1">
            <a:spLocks noChangeArrowheads="1"/>
          </p:cNvSpPr>
          <p:nvPr/>
        </p:nvSpPr>
        <p:spPr>
          <a:xfrm>
            <a:off x="0" y="0"/>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smtClean="0">
                <a:solidFill>
                  <a:schemeClr val="tx1"/>
                </a:solidFill>
                <a:latin typeface="Century Gothic"/>
                <a:cs typeface="Century Gothic"/>
              </a:rPr>
              <a:t>FacePamphlet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305796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8398" y="1794933"/>
            <a:ext cx="2571538" cy="807913"/>
          </a:xfrm>
          <a:prstGeom prst="rect">
            <a:avLst/>
          </a:prstGeom>
          <a:noFill/>
        </p:spPr>
        <p:txBody>
          <a:bodyPr wrap="none" rtlCol="0">
            <a:spAutoFit/>
          </a:bodyPr>
          <a:lstStyle/>
          <a:p>
            <a:r>
              <a:rPr lang="en-US" sz="5000" dirty="0" smtClean="0"/>
              <a:t>CS106B</a:t>
            </a:r>
            <a:endParaRPr lang="en-US" sz="5000" dirty="0"/>
          </a:p>
        </p:txBody>
      </p:sp>
      <p:sp>
        <p:nvSpPr>
          <p:cNvPr id="6" name="TextBox 5"/>
          <p:cNvSpPr txBox="1"/>
          <p:nvPr/>
        </p:nvSpPr>
        <p:spPr>
          <a:xfrm>
            <a:off x="2438401" y="4351866"/>
            <a:ext cx="5131533" cy="807913"/>
          </a:xfrm>
          <a:prstGeom prst="rect">
            <a:avLst/>
          </a:prstGeom>
          <a:noFill/>
        </p:spPr>
        <p:txBody>
          <a:bodyPr wrap="none" rtlCol="0">
            <a:spAutoFit/>
          </a:bodyPr>
          <a:lstStyle/>
          <a:p>
            <a:r>
              <a:rPr lang="en-US" sz="5000" dirty="0" smtClean="0"/>
              <a:t>Other Languages</a:t>
            </a:r>
            <a:endParaRPr lang="en-US" sz="5000" dirty="0"/>
          </a:p>
        </p:txBody>
      </p:sp>
      <p:sp>
        <p:nvSpPr>
          <p:cNvPr id="7" name="TextBox 6"/>
          <p:cNvSpPr txBox="1"/>
          <p:nvPr/>
        </p:nvSpPr>
        <p:spPr>
          <a:xfrm>
            <a:off x="2650798" y="3073400"/>
            <a:ext cx="4706738" cy="807913"/>
          </a:xfrm>
          <a:prstGeom prst="rect">
            <a:avLst/>
          </a:prstGeom>
          <a:noFill/>
        </p:spPr>
        <p:txBody>
          <a:bodyPr wrap="none" rtlCol="0">
            <a:spAutoFit/>
          </a:bodyPr>
          <a:lstStyle/>
          <a:p>
            <a:r>
              <a:rPr lang="en-US" sz="5000" dirty="0" smtClean="0"/>
              <a:t>Java in the Wild</a:t>
            </a:r>
            <a:endParaRPr lang="en-US" sz="5000" dirty="0"/>
          </a:p>
        </p:txBody>
      </p:sp>
    </p:spTree>
    <p:extLst>
      <p:ext uri="{BB962C8B-B14F-4D97-AF65-F5344CB8AC3E}">
        <p14:creationId xmlns:p14="http://schemas.microsoft.com/office/powerpoint/2010/main" val="15163703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8398" y="1794933"/>
            <a:ext cx="2606804" cy="807913"/>
          </a:xfrm>
          <a:prstGeom prst="rect">
            <a:avLst/>
          </a:prstGeom>
          <a:noFill/>
        </p:spPr>
        <p:txBody>
          <a:bodyPr wrap="none" rtlCol="0">
            <a:spAutoFit/>
          </a:bodyPr>
          <a:lstStyle/>
          <a:p>
            <a:r>
              <a:rPr lang="en-US" sz="5000" b="1" dirty="0" smtClean="0">
                <a:solidFill>
                  <a:srgbClr val="0432FF"/>
                </a:solidFill>
              </a:rPr>
              <a:t>CS106B</a:t>
            </a:r>
            <a:endParaRPr lang="en-US" sz="5000" b="1" dirty="0">
              <a:solidFill>
                <a:srgbClr val="0432FF"/>
              </a:solidFill>
            </a:endParaRPr>
          </a:p>
        </p:txBody>
      </p:sp>
      <p:sp>
        <p:nvSpPr>
          <p:cNvPr id="6" name="TextBox 5"/>
          <p:cNvSpPr txBox="1"/>
          <p:nvPr/>
        </p:nvSpPr>
        <p:spPr>
          <a:xfrm>
            <a:off x="2438401" y="4351866"/>
            <a:ext cx="5131533" cy="807913"/>
          </a:xfrm>
          <a:prstGeom prst="rect">
            <a:avLst/>
          </a:prstGeom>
          <a:noFill/>
        </p:spPr>
        <p:txBody>
          <a:bodyPr wrap="none" rtlCol="0">
            <a:spAutoFit/>
          </a:bodyPr>
          <a:lstStyle/>
          <a:p>
            <a:r>
              <a:rPr lang="en-US" sz="5000" dirty="0" smtClean="0"/>
              <a:t>Other Languages</a:t>
            </a:r>
            <a:endParaRPr lang="en-US" sz="5000" dirty="0"/>
          </a:p>
        </p:txBody>
      </p:sp>
      <p:sp>
        <p:nvSpPr>
          <p:cNvPr id="7" name="TextBox 6"/>
          <p:cNvSpPr txBox="1"/>
          <p:nvPr/>
        </p:nvSpPr>
        <p:spPr>
          <a:xfrm>
            <a:off x="2650798" y="3073400"/>
            <a:ext cx="4706738" cy="807913"/>
          </a:xfrm>
          <a:prstGeom prst="rect">
            <a:avLst/>
          </a:prstGeom>
          <a:noFill/>
        </p:spPr>
        <p:txBody>
          <a:bodyPr wrap="none" rtlCol="0">
            <a:spAutoFit/>
          </a:bodyPr>
          <a:lstStyle/>
          <a:p>
            <a:r>
              <a:rPr lang="en-US" sz="5000" dirty="0" smtClean="0"/>
              <a:t>Java in the Wild</a:t>
            </a:r>
            <a:endParaRPr lang="en-US" sz="5000" dirty="0"/>
          </a:p>
        </p:txBody>
      </p:sp>
    </p:spTree>
    <p:extLst>
      <p:ext uri="{BB962C8B-B14F-4D97-AF65-F5344CB8AC3E}">
        <p14:creationId xmlns:p14="http://schemas.microsoft.com/office/powerpoint/2010/main" val="20930387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124200" y="2286000"/>
            <a:ext cx="1981200" cy="1981200"/>
          </a:xfrm>
          <a:prstGeom prst="ellipse">
            <a:avLst/>
          </a:prstGeom>
          <a:solidFill>
            <a:schemeClr val="accent3">
              <a:lumMod val="20000"/>
              <a:lumOff val="80000"/>
            </a:schemeClr>
          </a:solid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smtClean="0">
                <a:solidFill>
                  <a:schemeClr val="tx1"/>
                </a:solidFill>
              </a:rPr>
              <a:t>CS106B</a:t>
            </a:r>
            <a:endParaRPr lang="en-US" sz="2800" dirty="0">
              <a:solidFill>
                <a:schemeClr val="tx1"/>
              </a:solidFill>
            </a:endParaRPr>
          </a:p>
        </p:txBody>
      </p:sp>
      <p:sp>
        <p:nvSpPr>
          <p:cNvPr id="5" name="Oval 4"/>
          <p:cNvSpPr/>
          <p:nvPr/>
        </p:nvSpPr>
        <p:spPr>
          <a:xfrm>
            <a:off x="441960" y="2438400"/>
            <a:ext cx="1981200" cy="1981200"/>
          </a:xfrm>
          <a:prstGeom prst="ellipse">
            <a:avLst/>
          </a:prstGeom>
          <a:solidFill>
            <a:schemeClr val="accent3">
              <a:lumMod val="20000"/>
              <a:lumOff val="80000"/>
            </a:schemeClr>
          </a:solid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CS106A</a:t>
            </a:r>
            <a:endParaRPr lang="en-US" sz="2800" dirty="0">
              <a:solidFill>
                <a:schemeClr val="tx1"/>
              </a:solidFill>
            </a:endParaRPr>
          </a:p>
        </p:txBody>
      </p:sp>
      <p:sp>
        <p:nvSpPr>
          <p:cNvPr id="6" name="Oval 5"/>
          <p:cNvSpPr/>
          <p:nvPr/>
        </p:nvSpPr>
        <p:spPr>
          <a:xfrm>
            <a:off x="5623560" y="0"/>
            <a:ext cx="1981200" cy="1981200"/>
          </a:xfrm>
          <a:prstGeom prst="ellipse">
            <a:avLst/>
          </a:prstGeom>
          <a:solidFill>
            <a:schemeClr val="accent4">
              <a:lumMod val="20000"/>
              <a:lumOff val="80000"/>
            </a:schemeClr>
          </a:solidFill>
          <a:ln w="381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smtClean="0">
                <a:solidFill>
                  <a:schemeClr val="tx1"/>
                </a:solidFill>
              </a:rPr>
              <a:t>Graphics</a:t>
            </a:r>
            <a:endParaRPr lang="en-US" sz="2600" dirty="0">
              <a:solidFill>
                <a:schemeClr val="tx1"/>
              </a:solidFill>
            </a:endParaRPr>
          </a:p>
        </p:txBody>
      </p:sp>
      <p:sp>
        <p:nvSpPr>
          <p:cNvPr id="7" name="Oval 6"/>
          <p:cNvSpPr/>
          <p:nvPr/>
        </p:nvSpPr>
        <p:spPr>
          <a:xfrm>
            <a:off x="4236720" y="5242560"/>
            <a:ext cx="1981200" cy="1981200"/>
          </a:xfrm>
          <a:prstGeom prst="ellipse">
            <a:avLst/>
          </a:prstGeom>
          <a:solidFill>
            <a:schemeClr val="accent5">
              <a:lumMod val="20000"/>
              <a:lumOff val="8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Applica-</a:t>
            </a:r>
            <a:r>
              <a:rPr lang="en-US" sz="2800" dirty="0" err="1" smtClean="0">
                <a:solidFill>
                  <a:schemeClr val="tx1"/>
                </a:solidFill>
              </a:rPr>
              <a:t>tions</a:t>
            </a:r>
            <a:endParaRPr lang="en-US" sz="2800" dirty="0">
              <a:solidFill>
                <a:schemeClr val="tx1"/>
              </a:solidFill>
            </a:endParaRPr>
          </a:p>
        </p:txBody>
      </p:sp>
      <p:sp>
        <p:nvSpPr>
          <p:cNvPr id="8" name="Oval 7"/>
          <p:cNvSpPr/>
          <p:nvPr/>
        </p:nvSpPr>
        <p:spPr>
          <a:xfrm>
            <a:off x="7147560" y="960120"/>
            <a:ext cx="1981200" cy="1981200"/>
          </a:xfrm>
          <a:prstGeom prst="ellipse">
            <a:avLst/>
          </a:prstGeom>
          <a:solidFill>
            <a:schemeClr val="accent4">
              <a:lumMod val="20000"/>
              <a:lumOff val="80000"/>
            </a:schemeClr>
          </a:solidFill>
          <a:ln w="381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Parallel Coding</a:t>
            </a:r>
            <a:endParaRPr lang="en-US" sz="2800" dirty="0">
              <a:solidFill>
                <a:schemeClr val="tx1"/>
              </a:solidFill>
            </a:endParaRPr>
          </a:p>
        </p:txBody>
      </p:sp>
      <p:sp>
        <p:nvSpPr>
          <p:cNvPr id="9" name="Oval 8"/>
          <p:cNvSpPr/>
          <p:nvPr/>
        </p:nvSpPr>
        <p:spPr>
          <a:xfrm>
            <a:off x="6705600" y="4145280"/>
            <a:ext cx="1981200" cy="1981200"/>
          </a:xfrm>
          <a:prstGeom prst="ellipse">
            <a:avLst/>
          </a:prstGeom>
          <a:solidFill>
            <a:schemeClr val="accent4">
              <a:lumMod val="20000"/>
              <a:lumOff val="80000"/>
            </a:schemeClr>
          </a:solidFill>
          <a:ln w="381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smtClean="0">
                <a:solidFill>
                  <a:schemeClr val="tx1"/>
                </a:solidFill>
              </a:rPr>
              <a:t>A.I</a:t>
            </a:r>
            <a:endParaRPr lang="en-US" sz="2800" dirty="0">
              <a:solidFill>
                <a:schemeClr val="tx1"/>
              </a:solidFill>
            </a:endParaRPr>
          </a:p>
        </p:txBody>
      </p:sp>
      <p:sp>
        <p:nvSpPr>
          <p:cNvPr id="10" name="Freeform 9"/>
          <p:cNvSpPr/>
          <p:nvPr/>
        </p:nvSpPr>
        <p:spPr>
          <a:xfrm>
            <a:off x="2255520" y="2385188"/>
            <a:ext cx="931358" cy="434212"/>
          </a:xfrm>
          <a:custGeom>
            <a:avLst/>
            <a:gdLst>
              <a:gd name="connsiteX0" fmla="*/ 0 w 931358"/>
              <a:gd name="connsiteY0" fmla="*/ 251332 h 434212"/>
              <a:gd name="connsiteX1" fmla="*/ 60960 w 931358"/>
              <a:gd name="connsiteY1" fmla="*/ 266572 h 434212"/>
              <a:gd name="connsiteX2" fmla="*/ 152400 w 931358"/>
              <a:gd name="connsiteY2" fmla="*/ 220852 h 434212"/>
              <a:gd name="connsiteX3" fmla="*/ 609600 w 931358"/>
              <a:gd name="connsiteY3" fmla="*/ 236092 h 434212"/>
              <a:gd name="connsiteX4" fmla="*/ 762000 w 931358"/>
              <a:gd name="connsiteY4" fmla="*/ 266572 h 434212"/>
              <a:gd name="connsiteX5" fmla="*/ 853440 w 931358"/>
              <a:gd name="connsiteY5" fmla="*/ 297052 h 434212"/>
              <a:gd name="connsiteX6" fmla="*/ 899160 w 931358"/>
              <a:gd name="connsiteY6" fmla="*/ 312292 h 434212"/>
              <a:gd name="connsiteX7" fmla="*/ 914400 w 931358"/>
              <a:gd name="connsiteY7" fmla="*/ 266572 h 434212"/>
              <a:gd name="connsiteX8" fmla="*/ 853440 w 931358"/>
              <a:gd name="connsiteY8" fmla="*/ 175132 h 434212"/>
              <a:gd name="connsiteX9" fmla="*/ 777240 w 931358"/>
              <a:gd name="connsiteY9" fmla="*/ 98932 h 434212"/>
              <a:gd name="connsiteX10" fmla="*/ 716280 w 931358"/>
              <a:gd name="connsiteY10" fmla="*/ 7492 h 434212"/>
              <a:gd name="connsiteX11" fmla="*/ 822960 w 931358"/>
              <a:gd name="connsiteY11" fmla="*/ 114172 h 434212"/>
              <a:gd name="connsiteX12" fmla="*/ 914400 w 931358"/>
              <a:gd name="connsiteY12" fmla="*/ 205612 h 434212"/>
              <a:gd name="connsiteX13" fmla="*/ 929640 w 931358"/>
              <a:gd name="connsiteY13" fmla="*/ 251332 h 434212"/>
              <a:gd name="connsiteX14" fmla="*/ 883920 w 931358"/>
              <a:gd name="connsiteY14" fmla="*/ 266572 h 434212"/>
              <a:gd name="connsiteX15" fmla="*/ 822960 w 931358"/>
              <a:gd name="connsiteY15" fmla="*/ 281812 h 434212"/>
              <a:gd name="connsiteX16" fmla="*/ 716280 w 931358"/>
              <a:gd name="connsiteY16" fmla="*/ 342772 h 434212"/>
              <a:gd name="connsiteX17" fmla="*/ 685800 w 931358"/>
              <a:gd name="connsiteY17" fmla="*/ 388492 h 434212"/>
              <a:gd name="connsiteX18" fmla="*/ 640080 w 931358"/>
              <a:gd name="connsiteY18" fmla="*/ 434212 h 43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1358" h="434212">
                <a:moveTo>
                  <a:pt x="0" y="251332"/>
                </a:moveTo>
                <a:cubicBezTo>
                  <a:pt x="20320" y="256412"/>
                  <a:pt x="40015" y="266572"/>
                  <a:pt x="60960" y="266572"/>
                </a:cubicBezTo>
                <a:cubicBezTo>
                  <a:pt x="92508" y="266572"/>
                  <a:pt x="129284" y="236263"/>
                  <a:pt x="152400" y="220852"/>
                </a:cubicBezTo>
                <a:cubicBezTo>
                  <a:pt x="304800" y="225932"/>
                  <a:pt x="457350" y="227634"/>
                  <a:pt x="609600" y="236092"/>
                </a:cubicBezTo>
                <a:cubicBezTo>
                  <a:pt x="643304" y="237964"/>
                  <a:pt x="724202" y="255233"/>
                  <a:pt x="762000" y="266572"/>
                </a:cubicBezTo>
                <a:cubicBezTo>
                  <a:pt x="792774" y="275804"/>
                  <a:pt x="822960" y="286892"/>
                  <a:pt x="853440" y="297052"/>
                </a:cubicBezTo>
                <a:lnTo>
                  <a:pt x="899160" y="312292"/>
                </a:lnTo>
                <a:cubicBezTo>
                  <a:pt x="904240" y="297052"/>
                  <a:pt x="919480" y="281812"/>
                  <a:pt x="914400" y="266572"/>
                </a:cubicBezTo>
                <a:cubicBezTo>
                  <a:pt x="902816" y="231819"/>
                  <a:pt x="873760" y="205612"/>
                  <a:pt x="853440" y="175132"/>
                </a:cubicBezTo>
                <a:cubicBezTo>
                  <a:pt x="812800" y="114172"/>
                  <a:pt x="838200" y="139572"/>
                  <a:pt x="777240" y="98932"/>
                </a:cubicBezTo>
                <a:cubicBezTo>
                  <a:pt x="756920" y="68452"/>
                  <a:pt x="704696" y="-27261"/>
                  <a:pt x="716280" y="7492"/>
                </a:cubicBezTo>
                <a:cubicBezTo>
                  <a:pt x="750764" y="110945"/>
                  <a:pt x="700686" y="-8102"/>
                  <a:pt x="822960" y="114172"/>
                </a:cubicBezTo>
                <a:lnTo>
                  <a:pt x="914400" y="205612"/>
                </a:lnTo>
                <a:cubicBezTo>
                  <a:pt x="919480" y="220852"/>
                  <a:pt x="936824" y="236964"/>
                  <a:pt x="929640" y="251332"/>
                </a:cubicBezTo>
                <a:cubicBezTo>
                  <a:pt x="922456" y="265700"/>
                  <a:pt x="899366" y="262159"/>
                  <a:pt x="883920" y="266572"/>
                </a:cubicBezTo>
                <a:cubicBezTo>
                  <a:pt x="863781" y="272326"/>
                  <a:pt x="842572" y="274458"/>
                  <a:pt x="822960" y="281812"/>
                </a:cubicBezTo>
                <a:cubicBezTo>
                  <a:pt x="778764" y="298385"/>
                  <a:pt x="754179" y="317506"/>
                  <a:pt x="716280" y="342772"/>
                </a:cubicBezTo>
                <a:cubicBezTo>
                  <a:pt x="706120" y="358012"/>
                  <a:pt x="697526" y="374421"/>
                  <a:pt x="685800" y="388492"/>
                </a:cubicBezTo>
                <a:cubicBezTo>
                  <a:pt x="672002" y="405049"/>
                  <a:pt x="640080" y="434212"/>
                  <a:pt x="640080" y="434212"/>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rot="20698387">
            <a:off x="5242559" y="2437571"/>
            <a:ext cx="1920240" cy="442788"/>
          </a:xfrm>
          <a:custGeom>
            <a:avLst/>
            <a:gdLst>
              <a:gd name="connsiteX0" fmla="*/ 0 w 1920240"/>
              <a:gd name="connsiteY0" fmla="*/ 381828 h 442788"/>
              <a:gd name="connsiteX1" fmla="*/ 152400 w 1920240"/>
              <a:gd name="connsiteY1" fmla="*/ 381828 h 442788"/>
              <a:gd name="connsiteX2" fmla="*/ 1173480 w 1920240"/>
              <a:gd name="connsiteY2" fmla="*/ 229428 h 442788"/>
              <a:gd name="connsiteX3" fmla="*/ 1920240 w 1920240"/>
              <a:gd name="connsiteY3" fmla="*/ 198948 h 442788"/>
              <a:gd name="connsiteX4" fmla="*/ 1828800 w 1920240"/>
              <a:gd name="connsiteY4" fmla="*/ 168468 h 442788"/>
              <a:gd name="connsiteX5" fmla="*/ 1783080 w 1920240"/>
              <a:gd name="connsiteY5" fmla="*/ 153228 h 442788"/>
              <a:gd name="connsiteX6" fmla="*/ 1691640 w 1920240"/>
              <a:gd name="connsiteY6" fmla="*/ 92268 h 442788"/>
              <a:gd name="connsiteX7" fmla="*/ 1600200 w 1920240"/>
              <a:gd name="connsiteY7" fmla="*/ 31308 h 442788"/>
              <a:gd name="connsiteX8" fmla="*/ 1554480 w 1920240"/>
              <a:gd name="connsiteY8" fmla="*/ 828 h 442788"/>
              <a:gd name="connsiteX9" fmla="*/ 1645920 w 1920240"/>
              <a:gd name="connsiteY9" fmla="*/ 46548 h 442788"/>
              <a:gd name="connsiteX10" fmla="*/ 1691640 w 1920240"/>
              <a:gd name="connsiteY10" fmla="*/ 92268 h 442788"/>
              <a:gd name="connsiteX11" fmla="*/ 1783080 w 1920240"/>
              <a:gd name="connsiteY11" fmla="*/ 153228 h 442788"/>
              <a:gd name="connsiteX12" fmla="*/ 1813560 w 1920240"/>
              <a:gd name="connsiteY12" fmla="*/ 198948 h 442788"/>
              <a:gd name="connsiteX13" fmla="*/ 1905000 w 1920240"/>
              <a:gd name="connsiteY13" fmla="*/ 259908 h 442788"/>
              <a:gd name="connsiteX14" fmla="*/ 1889760 w 1920240"/>
              <a:gd name="connsiteY14" fmla="*/ 305628 h 442788"/>
              <a:gd name="connsiteX15" fmla="*/ 1798320 w 1920240"/>
              <a:gd name="connsiteY15" fmla="*/ 366588 h 442788"/>
              <a:gd name="connsiteX16" fmla="*/ 1767840 w 1920240"/>
              <a:gd name="connsiteY16" fmla="*/ 412308 h 442788"/>
              <a:gd name="connsiteX17" fmla="*/ 1722120 w 1920240"/>
              <a:gd name="connsiteY17" fmla="*/ 442788 h 4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20240" h="442788">
                <a:moveTo>
                  <a:pt x="0" y="381828"/>
                </a:moveTo>
                <a:cubicBezTo>
                  <a:pt x="93969" y="405320"/>
                  <a:pt x="35828" y="399394"/>
                  <a:pt x="152400" y="381828"/>
                </a:cubicBezTo>
                <a:lnTo>
                  <a:pt x="1173480" y="229428"/>
                </a:lnTo>
                <a:cubicBezTo>
                  <a:pt x="1316123" y="210293"/>
                  <a:pt x="1910336" y="199239"/>
                  <a:pt x="1920240" y="198948"/>
                </a:cubicBezTo>
                <a:lnTo>
                  <a:pt x="1828800" y="168468"/>
                </a:lnTo>
                <a:cubicBezTo>
                  <a:pt x="1813560" y="163388"/>
                  <a:pt x="1796446" y="162139"/>
                  <a:pt x="1783080" y="153228"/>
                </a:cubicBezTo>
                <a:lnTo>
                  <a:pt x="1691640" y="92268"/>
                </a:lnTo>
                <a:lnTo>
                  <a:pt x="1600200" y="31308"/>
                </a:lnTo>
                <a:cubicBezTo>
                  <a:pt x="1584960" y="21148"/>
                  <a:pt x="1537104" y="-4964"/>
                  <a:pt x="1554480" y="828"/>
                </a:cubicBezTo>
                <a:cubicBezTo>
                  <a:pt x="1600302" y="16102"/>
                  <a:pt x="1606529" y="13722"/>
                  <a:pt x="1645920" y="46548"/>
                </a:cubicBezTo>
                <a:cubicBezTo>
                  <a:pt x="1662477" y="60346"/>
                  <a:pt x="1674627" y="79036"/>
                  <a:pt x="1691640" y="92268"/>
                </a:cubicBezTo>
                <a:cubicBezTo>
                  <a:pt x="1720556" y="114758"/>
                  <a:pt x="1783080" y="153228"/>
                  <a:pt x="1783080" y="153228"/>
                </a:cubicBezTo>
                <a:cubicBezTo>
                  <a:pt x="1793240" y="168468"/>
                  <a:pt x="1799776" y="186887"/>
                  <a:pt x="1813560" y="198948"/>
                </a:cubicBezTo>
                <a:cubicBezTo>
                  <a:pt x="1841129" y="223071"/>
                  <a:pt x="1905000" y="259908"/>
                  <a:pt x="1905000" y="259908"/>
                </a:cubicBezTo>
                <a:cubicBezTo>
                  <a:pt x="1899920" y="275148"/>
                  <a:pt x="1901119" y="294269"/>
                  <a:pt x="1889760" y="305628"/>
                </a:cubicBezTo>
                <a:cubicBezTo>
                  <a:pt x="1863857" y="331531"/>
                  <a:pt x="1798320" y="366588"/>
                  <a:pt x="1798320" y="366588"/>
                </a:cubicBezTo>
                <a:cubicBezTo>
                  <a:pt x="1788160" y="381828"/>
                  <a:pt x="1780792" y="399356"/>
                  <a:pt x="1767840" y="412308"/>
                </a:cubicBezTo>
                <a:cubicBezTo>
                  <a:pt x="1754888" y="425260"/>
                  <a:pt x="1722120" y="442788"/>
                  <a:pt x="1722120" y="44278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5151120" y="3733800"/>
            <a:ext cx="1615440" cy="838200"/>
          </a:xfrm>
          <a:custGeom>
            <a:avLst/>
            <a:gdLst>
              <a:gd name="connsiteX0" fmla="*/ 0 w 1615440"/>
              <a:gd name="connsiteY0" fmla="*/ 0 h 838200"/>
              <a:gd name="connsiteX1" fmla="*/ 1005840 w 1615440"/>
              <a:gd name="connsiteY1" fmla="*/ 335280 h 838200"/>
              <a:gd name="connsiteX2" fmla="*/ 1188720 w 1615440"/>
              <a:gd name="connsiteY2" fmla="*/ 426720 h 838200"/>
              <a:gd name="connsiteX3" fmla="*/ 1310640 w 1615440"/>
              <a:gd name="connsiteY3" fmla="*/ 502920 h 838200"/>
              <a:gd name="connsiteX4" fmla="*/ 1402080 w 1615440"/>
              <a:gd name="connsiteY4" fmla="*/ 563880 h 838200"/>
              <a:gd name="connsiteX5" fmla="*/ 1447800 w 1615440"/>
              <a:gd name="connsiteY5" fmla="*/ 594360 h 838200"/>
              <a:gd name="connsiteX6" fmla="*/ 1493520 w 1615440"/>
              <a:gd name="connsiteY6" fmla="*/ 624840 h 838200"/>
              <a:gd name="connsiteX7" fmla="*/ 1539240 w 1615440"/>
              <a:gd name="connsiteY7" fmla="*/ 670560 h 838200"/>
              <a:gd name="connsiteX8" fmla="*/ 1584960 w 1615440"/>
              <a:gd name="connsiteY8" fmla="*/ 685800 h 838200"/>
              <a:gd name="connsiteX9" fmla="*/ 1554480 w 1615440"/>
              <a:gd name="connsiteY9" fmla="*/ 594360 h 838200"/>
              <a:gd name="connsiteX10" fmla="*/ 1493520 w 1615440"/>
              <a:gd name="connsiteY10" fmla="*/ 457200 h 838200"/>
              <a:gd name="connsiteX11" fmla="*/ 1478280 w 1615440"/>
              <a:gd name="connsiteY11" fmla="*/ 411480 h 838200"/>
              <a:gd name="connsiteX12" fmla="*/ 1463040 w 1615440"/>
              <a:gd name="connsiteY12" fmla="*/ 365760 h 838200"/>
              <a:gd name="connsiteX13" fmla="*/ 1508760 w 1615440"/>
              <a:gd name="connsiteY13" fmla="*/ 396240 h 838200"/>
              <a:gd name="connsiteX14" fmla="*/ 1554480 w 1615440"/>
              <a:gd name="connsiteY14" fmla="*/ 487680 h 838200"/>
              <a:gd name="connsiteX15" fmla="*/ 1584960 w 1615440"/>
              <a:gd name="connsiteY15" fmla="*/ 533400 h 838200"/>
              <a:gd name="connsiteX16" fmla="*/ 1615440 w 1615440"/>
              <a:gd name="connsiteY16" fmla="*/ 624840 h 838200"/>
              <a:gd name="connsiteX17" fmla="*/ 1600200 w 1615440"/>
              <a:gd name="connsiteY17" fmla="*/ 731520 h 838200"/>
              <a:gd name="connsiteX18" fmla="*/ 1493520 w 1615440"/>
              <a:gd name="connsiteY18" fmla="*/ 746760 h 838200"/>
              <a:gd name="connsiteX19" fmla="*/ 1356360 w 1615440"/>
              <a:gd name="connsiteY19" fmla="*/ 807720 h 838200"/>
              <a:gd name="connsiteX20" fmla="*/ 1295400 w 1615440"/>
              <a:gd name="connsiteY20" fmla="*/ 8382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15440" h="838200">
                <a:moveTo>
                  <a:pt x="0" y="0"/>
                </a:moveTo>
                <a:cubicBezTo>
                  <a:pt x="386199" y="77240"/>
                  <a:pt x="195509" y="35568"/>
                  <a:pt x="1005840" y="335280"/>
                </a:cubicBezTo>
                <a:cubicBezTo>
                  <a:pt x="1069763" y="358923"/>
                  <a:pt x="1134196" y="385827"/>
                  <a:pt x="1188720" y="426720"/>
                </a:cubicBezTo>
                <a:cubicBezTo>
                  <a:pt x="1330225" y="532849"/>
                  <a:pt x="1171176" y="419242"/>
                  <a:pt x="1310640" y="502920"/>
                </a:cubicBezTo>
                <a:cubicBezTo>
                  <a:pt x="1342052" y="521767"/>
                  <a:pt x="1371600" y="543560"/>
                  <a:pt x="1402080" y="563880"/>
                </a:cubicBezTo>
                <a:lnTo>
                  <a:pt x="1447800" y="594360"/>
                </a:lnTo>
                <a:cubicBezTo>
                  <a:pt x="1463040" y="604520"/>
                  <a:pt x="1480568" y="611888"/>
                  <a:pt x="1493520" y="624840"/>
                </a:cubicBezTo>
                <a:cubicBezTo>
                  <a:pt x="1508760" y="640080"/>
                  <a:pt x="1521307" y="658605"/>
                  <a:pt x="1539240" y="670560"/>
                </a:cubicBezTo>
                <a:cubicBezTo>
                  <a:pt x="1552606" y="679471"/>
                  <a:pt x="1569720" y="680720"/>
                  <a:pt x="1584960" y="685800"/>
                </a:cubicBezTo>
                <a:cubicBezTo>
                  <a:pt x="1574800" y="655320"/>
                  <a:pt x="1572302" y="621093"/>
                  <a:pt x="1554480" y="594360"/>
                </a:cubicBezTo>
                <a:cubicBezTo>
                  <a:pt x="1506178" y="521907"/>
                  <a:pt x="1529792" y="566016"/>
                  <a:pt x="1493520" y="457200"/>
                </a:cubicBezTo>
                <a:lnTo>
                  <a:pt x="1478280" y="411480"/>
                </a:lnTo>
                <a:cubicBezTo>
                  <a:pt x="1473200" y="396240"/>
                  <a:pt x="1449674" y="356849"/>
                  <a:pt x="1463040" y="365760"/>
                </a:cubicBezTo>
                <a:lnTo>
                  <a:pt x="1508760" y="396240"/>
                </a:lnTo>
                <a:cubicBezTo>
                  <a:pt x="1596111" y="527267"/>
                  <a:pt x="1491384" y="361487"/>
                  <a:pt x="1554480" y="487680"/>
                </a:cubicBezTo>
                <a:cubicBezTo>
                  <a:pt x="1562671" y="504063"/>
                  <a:pt x="1577521" y="516662"/>
                  <a:pt x="1584960" y="533400"/>
                </a:cubicBezTo>
                <a:cubicBezTo>
                  <a:pt x="1598009" y="562760"/>
                  <a:pt x="1615440" y="624840"/>
                  <a:pt x="1615440" y="624840"/>
                </a:cubicBezTo>
                <a:cubicBezTo>
                  <a:pt x="1610360" y="660400"/>
                  <a:pt x="1625600" y="706120"/>
                  <a:pt x="1600200" y="731520"/>
                </a:cubicBezTo>
                <a:cubicBezTo>
                  <a:pt x="1574800" y="756920"/>
                  <a:pt x="1528521" y="738683"/>
                  <a:pt x="1493520" y="746760"/>
                </a:cubicBezTo>
                <a:cubicBezTo>
                  <a:pt x="1347482" y="780461"/>
                  <a:pt x="1450032" y="760884"/>
                  <a:pt x="1356360" y="807720"/>
                </a:cubicBezTo>
                <a:cubicBezTo>
                  <a:pt x="1286313" y="842744"/>
                  <a:pt x="1329831" y="803769"/>
                  <a:pt x="1295400" y="83820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7955280" y="2621280"/>
            <a:ext cx="1981200" cy="1981200"/>
          </a:xfrm>
          <a:prstGeom prst="ellipse">
            <a:avLst/>
          </a:prstGeom>
          <a:solidFill>
            <a:schemeClr val="accent4">
              <a:lumMod val="20000"/>
              <a:lumOff val="80000"/>
            </a:schemeClr>
          </a:solidFill>
          <a:ln w="381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Comp Bio</a:t>
            </a:r>
            <a:endParaRPr lang="en-US" sz="2800" dirty="0">
              <a:solidFill>
                <a:schemeClr val="tx1"/>
              </a:solidFill>
            </a:endParaRPr>
          </a:p>
        </p:txBody>
      </p:sp>
      <p:sp>
        <p:nvSpPr>
          <p:cNvPr id="15" name="Oval 14"/>
          <p:cNvSpPr/>
          <p:nvPr/>
        </p:nvSpPr>
        <p:spPr>
          <a:xfrm>
            <a:off x="3779520" y="152400"/>
            <a:ext cx="1981200" cy="1981200"/>
          </a:xfrm>
          <a:prstGeom prst="ellipse">
            <a:avLst/>
          </a:prstGeom>
          <a:solidFill>
            <a:schemeClr val="accent4">
              <a:lumMod val="20000"/>
              <a:lumOff val="80000"/>
            </a:schemeClr>
          </a:solidFill>
          <a:ln w="381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Theory</a:t>
            </a:r>
            <a:endParaRPr lang="en-US" sz="2800" dirty="0">
              <a:solidFill>
                <a:schemeClr val="tx1"/>
              </a:solidFill>
            </a:endParaRPr>
          </a:p>
        </p:txBody>
      </p:sp>
      <p:sp>
        <p:nvSpPr>
          <p:cNvPr id="16" name="Freeform 15"/>
          <p:cNvSpPr/>
          <p:nvPr/>
        </p:nvSpPr>
        <p:spPr>
          <a:xfrm>
            <a:off x="5044440" y="1996440"/>
            <a:ext cx="1058234" cy="673001"/>
          </a:xfrm>
          <a:custGeom>
            <a:avLst/>
            <a:gdLst>
              <a:gd name="connsiteX0" fmla="*/ 0 w 1058234"/>
              <a:gd name="connsiteY0" fmla="*/ 655320 h 673001"/>
              <a:gd name="connsiteX1" fmla="*/ 228600 w 1058234"/>
              <a:gd name="connsiteY1" fmla="*/ 655320 h 673001"/>
              <a:gd name="connsiteX2" fmla="*/ 320040 w 1058234"/>
              <a:gd name="connsiteY2" fmla="*/ 624840 h 673001"/>
              <a:gd name="connsiteX3" fmla="*/ 762000 w 1058234"/>
              <a:gd name="connsiteY3" fmla="*/ 289560 h 673001"/>
              <a:gd name="connsiteX4" fmla="*/ 853440 w 1058234"/>
              <a:gd name="connsiteY4" fmla="*/ 198120 h 673001"/>
              <a:gd name="connsiteX5" fmla="*/ 960120 w 1058234"/>
              <a:gd name="connsiteY5" fmla="*/ 76200 h 673001"/>
              <a:gd name="connsiteX6" fmla="*/ 944880 w 1058234"/>
              <a:gd name="connsiteY6" fmla="*/ 0 h 673001"/>
              <a:gd name="connsiteX7" fmla="*/ 853440 w 1058234"/>
              <a:gd name="connsiteY7" fmla="*/ 30480 h 673001"/>
              <a:gd name="connsiteX8" fmla="*/ 807720 w 1058234"/>
              <a:gd name="connsiteY8" fmla="*/ 45720 h 673001"/>
              <a:gd name="connsiteX9" fmla="*/ 853440 w 1058234"/>
              <a:gd name="connsiteY9" fmla="*/ 60960 h 673001"/>
              <a:gd name="connsiteX10" fmla="*/ 990600 w 1058234"/>
              <a:gd name="connsiteY10" fmla="*/ 0 h 673001"/>
              <a:gd name="connsiteX11" fmla="*/ 1036320 w 1058234"/>
              <a:gd name="connsiteY11" fmla="*/ 243840 h 67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8234" h="673001">
                <a:moveTo>
                  <a:pt x="0" y="655320"/>
                </a:moveTo>
                <a:cubicBezTo>
                  <a:pt x="105849" y="676490"/>
                  <a:pt x="90658" y="681184"/>
                  <a:pt x="228600" y="655320"/>
                </a:cubicBezTo>
                <a:cubicBezTo>
                  <a:pt x="260178" y="649399"/>
                  <a:pt x="320040" y="624840"/>
                  <a:pt x="320040" y="624840"/>
                </a:cubicBezTo>
                <a:cubicBezTo>
                  <a:pt x="467360" y="513080"/>
                  <a:pt x="617606" y="405075"/>
                  <a:pt x="762000" y="289560"/>
                </a:cubicBezTo>
                <a:cubicBezTo>
                  <a:pt x="795660" y="262632"/>
                  <a:pt x="829530" y="233986"/>
                  <a:pt x="853440" y="198120"/>
                </a:cubicBezTo>
                <a:cubicBezTo>
                  <a:pt x="924560" y="91440"/>
                  <a:pt x="883920" y="127000"/>
                  <a:pt x="960120" y="76200"/>
                </a:cubicBezTo>
                <a:cubicBezTo>
                  <a:pt x="973667" y="55880"/>
                  <a:pt x="1032933" y="0"/>
                  <a:pt x="944880" y="0"/>
                </a:cubicBezTo>
                <a:cubicBezTo>
                  <a:pt x="912751" y="0"/>
                  <a:pt x="883920" y="20320"/>
                  <a:pt x="853440" y="30480"/>
                </a:cubicBezTo>
                <a:lnTo>
                  <a:pt x="807720" y="45720"/>
                </a:lnTo>
                <a:cubicBezTo>
                  <a:pt x="822960" y="50800"/>
                  <a:pt x="837474" y="62734"/>
                  <a:pt x="853440" y="60960"/>
                </a:cubicBezTo>
                <a:cubicBezTo>
                  <a:pt x="918730" y="53706"/>
                  <a:pt x="942961" y="31759"/>
                  <a:pt x="990600" y="0"/>
                </a:cubicBezTo>
                <a:cubicBezTo>
                  <a:pt x="1108610" y="39337"/>
                  <a:pt x="1036320" y="-824"/>
                  <a:pt x="1036320" y="24384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78680" y="2175101"/>
            <a:ext cx="230000" cy="217579"/>
          </a:xfrm>
          <a:custGeom>
            <a:avLst/>
            <a:gdLst>
              <a:gd name="connsiteX0" fmla="*/ 0 w 230000"/>
              <a:gd name="connsiteY0" fmla="*/ 217579 h 217579"/>
              <a:gd name="connsiteX1" fmla="*/ 60960 w 230000"/>
              <a:gd name="connsiteY1" fmla="*/ 187099 h 217579"/>
              <a:gd name="connsiteX2" fmla="*/ 198120 w 230000"/>
              <a:gd name="connsiteY2" fmla="*/ 4219 h 217579"/>
              <a:gd name="connsiteX3" fmla="*/ 152400 w 230000"/>
              <a:gd name="connsiteY3" fmla="*/ 19459 h 217579"/>
              <a:gd name="connsiteX4" fmla="*/ 76200 w 230000"/>
              <a:gd name="connsiteY4" fmla="*/ 34699 h 217579"/>
              <a:gd name="connsiteX5" fmla="*/ 182880 w 230000"/>
              <a:gd name="connsiteY5" fmla="*/ 19459 h 217579"/>
              <a:gd name="connsiteX6" fmla="*/ 228600 w 230000"/>
              <a:gd name="connsiteY6" fmla="*/ 110899 h 217579"/>
              <a:gd name="connsiteX7" fmla="*/ 228600 w 230000"/>
              <a:gd name="connsiteY7" fmla="*/ 187099 h 21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0" h="217579">
                <a:moveTo>
                  <a:pt x="0" y="217579"/>
                </a:moveTo>
                <a:cubicBezTo>
                  <a:pt x="20320" y="207419"/>
                  <a:pt x="45501" y="203747"/>
                  <a:pt x="60960" y="187099"/>
                </a:cubicBezTo>
                <a:cubicBezTo>
                  <a:pt x="112810" y="131260"/>
                  <a:pt x="161631" y="71115"/>
                  <a:pt x="198120" y="4219"/>
                </a:cubicBezTo>
                <a:cubicBezTo>
                  <a:pt x="205812" y="-9884"/>
                  <a:pt x="167985" y="15563"/>
                  <a:pt x="152400" y="19459"/>
                </a:cubicBezTo>
                <a:cubicBezTo>
                  <a:pt x="127270" y="25741"/>
                  <a:pt x="50557" y="38362"/>
                  <a:pt x="76200" y="34699"/>
                </a:cubicBezTo>
                <a:lnTo>
                  <a:pt x="182880" y="19459"/>
                </a:lnTo>
                <a:cubicBezTo>
                  <a:pt x="203825" y="50876"/>
                  <a:pt x="223746" y="72071"/>
                  <a:pt x="228600" y="110899"/>
                </a:cubicBezTo>
                <a:cubicBezTo>
                  <a:pt x="231750" y="136103"/>
                  <a:pt x="228600" y="161699"/>
                  <a:pt x="228600" y="187099"/>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5257800" y="3322320"/>
            <a:ext cx="2636520" cy="426720"/>
          </a:xfrm>
          <a:custGeom>
            <a:avLst/>
            <a:gdLst>
              <a:gd name="connsiteX0" fmla="*/ 0 w 2636520"/>
              <a:gd name="connsiteY0" fmla="*/ 0 h 426720"/>
              <a:gd name="connsiteX1" fmla="*/ 1752600 w 2636520"/>
              <a:gd name="connsiteY1" fmla="*/ 76200 h 426720"/>
              <a:gd name="connsiteX2" fmla="*/ 1844040 w 2636520"/>
              <a:gd name="connsiteY2" fmla="*/ 106680 h 426720"/>
              <a:gd name="connsiteX3" fmla="*/ 1935480 w 2636520"/>
              <a:gd name="connsiteY3" fmla="*/ 121920 h 426720"/>
              <a:gd name="connsiteX4" fmla="*/ 1996440 w 2636520"/>
              <a:gd name="connsiteY4" fmla="*/ 152400 h 426720"/>
              <a:gd name="connsiteX5" fmla="*/ 2255520 w 2636520"/>
              <a:gd name="connsiteY5" fmla="*/ 182880 h 426720"/>
              <a:gd name="connsiteX6" fmla="*/ 2423160 w 2636520"/>
              <a:gd name="connsiteY6" fmla="*/ 213360 h 426720"/>
              <a:gd name="connsiteX7" fmla="*/ 2484120 w 2636520"/>
              <a:gd name="connsiteY7" fmla="*/ 228600 h 426720"/>
              <a:gd name="connsiteX8" fmla="*/ 2468880 w 2636520"/>
              <a:gd name="connsiteY8" fmla="*/ 182880 h 426720"/>
              <a:gd name="connsiteX9" fmla="*/ 2377440 w 2636520"/>
              <a:gd name="connsiteY9" fmla="*/ 121920 h 426720"/>
              <a:gd name="connsiteX10" fmla="*/ 2316480 w 2636520"/>
              <a:gd name="connsiteY10" fmla="*/ 76200 h 426720"/>
              <a:gd name="connsiteX11" fmla="*/ 2225040 w 2636520"/>
              <a:gd name="connsiteY11" fmla="*/ 15240 h 426720"/>
              <a:gd name="connsiteX12" fmla="*/ 2407920 w 2636520"/>
              <a:gd name="connsiteY12" fmla="*/ 121920 h 426720"/>
              <a:gd name="connsiteX13" fmla="*/ 2453640 w 2636520"/>
              <a:gd name="connsiteY13" fmla="*/ 167640 h 426720"/>
              <a:gd name="connsiteX14" fmla="*/ 2499360 w 2636520"/>
              <a:gd name="connsiteY14" fmla="*/ 198120 h 426720"/>
              <a:gd name="connsiteX15" fmla="*/ 2636520 w 2636520"/>
              <a:gd name="connsiteY15" fmla="*/ 320040 h 426720"/>
              <a:gd name="connsiteX16" fmla="*/ 2545080 w 2636520"/>
              <a:gd name="connsiteY16" fmla="*/ 350520 h 426720"/>
              <a:gd name="connsiteX17" fmla="*/ 2438400 w 2636520"/>
              <a:gd name="connsiteY17" fmla="*/ 426720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36520" h="426720">
                <a:moveTo>
                  <a:pt x="0" y="0"/>
                </a:moveTo>
                <a:cubicBezTo>
                  <a:pt x="613236" y="153309"/>
                  <a:pt x="-91364" y="-18362"/>
                  <a:pt x="1752600" y="76200"/>
                </a:cubicBezTo>
                <a:cubicBezTo>
                  <a:pt x="1784687" y="77845"/>
                  <a:pt x="1812871" y="98888"/>
                  <a:pt x="1844040" y="106680"/>
                </a:cubicBezTo>
                <a:cubicBezTo>
                  <a:pt x="1874018" y="114174"/>
                  <a:pt x="1905000" y="116840"/>
                  <a:pt x="1935480" y="121920"/>
                </a:cubicBezTo>
                <a:cubicBezTo>
                  <a:pt x="1955800" y="132080"/>
                  <a:pt x="1974400" y="146890"/>
                  <a:pt x="1996440" y="152400"/>
                </a:cubicBezTo>
                <a:cubicBezTo>
                  <a:pt x="2014635" y="156949"/>
                  <a:pt x="2245426" y="181534"/>
                  <a:pt x="2255520" y="182880"/>
                </a:cubicBezTo>
                <a:cubicBezTo>
                  <a:pt x="2296877" y="188394"/>
                  <a:pt x="2380061" y="203782"/>
                  <a:pt x="2423160" y="213360"/>
                </a:cubicBezTo>
                <a:cubicBezTo>
                  <a:pt x="2443607" y="217904"/>
                  <a:pt x="2463800" y="223520"/>
                  <a:pt x="2484120" y="228600"/>
                </a:cubicBezTo>
                <a:cubicBezTo>
                  <a:pt x="2479040" y="213360"/>
                  <a:pt x="2480239" y="194239"/>
                  <a:pt x="2468880" y="182880"/>
                </a:cubicBezTo>
                <a:cubicBezTo>
                  <a:pt x="2442977" y="156977"/>
                  <a:pt x="2406746" y="143899"/>
                  <a:pt x="2377440" y="121920"/>
                </a:cubicBezTo>
                <a:cubicBezTo>
                  <a:pt x="2357120" y="106680"/>
                  <a:pt x="2337288" y="90766"/>
                  <a:pt x="2316480" y="76200"/>
                </a:cubicBezTo>
                <a:cubicBezTo>
                  <a:pt x="2286470" y="55193"/>
                  <a:pt x="2192275" y="-1143"/>
                  <a:pt x="2225040" y="15240"/>
                </a:cubicBezTo>
                <a:cubicBezTo>
                  <a:pt x="2278669" y="42054"/>
                  <a:pt x="2372624" y="86624"/>
                  <a:pt x="2407920" y="121920"/>
                </a:cubicBezTo>
                <a:cubicBezTo>
                  <a:pt x="2423160" y="137160"/>
                  <a:pt x="2437083" y="153842"/>
                  <a:pt x="2453640" y="167640"/>
                </a:cubicBezTo>
                <a:cubicBezTo>
                  <a:pt x="2467711" y="179366"/>
                  <a:pt x="2485670" y="185951"/>
                  <a:pt x="2499360" y="198120"/>
                </a:cubicBezTo>
                <a:cubicBezTo>
                  <a:pt x="2655947" y="337309"/>
                  <a:pt x="2532755" y="250864"/>
                  <a:pt x="2636520" y="320040"/>
                </a:cubicBezTo>
                <a:cubicBezTo>
                  <a:pt x="2606040" y="330200"/>
                  <a:pt x="2571813" y="332698"/>
                  <a:pt x="2545080" y="350520"/>
                </a:cubicBezTo>
                <a:cubicBezTo>
                  <a:pt x="2447662" y="415465"/>
                  <a:pt x="2479543" y="385577"/>
                  <a:pt x="2438400" y="42672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4511040" y="4297680"/>
            <a:ext cx="432132" cy="777240"/>
          </a:xfrm>
          <a:custGeom>
            <a:avLst/>
            <a:gdLst>
              <a:gd name="connsiteX0" fmla="*/ 15240 w 432132"/>
              <a:gd name="connsiteY0" fmla="*/ 0 h 777240"/>
              <a:gd name="connsiteX1" fmla="*/ 60960 w 432132"/>
              <a:gd name="connsiteY1" fmla="*/ 106680 h 777240"/>
              <a:gd name="connsiteX2" fmla="*/ 304800 w 432132"/>
              <a:gd name="connsiteY2" fmla="*/ 777240 h 777240"/>
              <a:gd name="connsiteX3" fmla="*/ 381000 w 432132"/>
              <a:gd name="connsiteY3" fmla="*/ 640080 h 777240"/>
              <a:gd name="connsiteX4" fmla="*/ 411480 w 432132"/>
              <a:gd name="connsiteY4" fmla="*/ 594360 h 777240"/>
              <a:gd name="connsiteX5" fmla="*/ 426720 w 432132"/>
              <a:gd name="connsiteY5" fmla="*/ 548640 h 777240"/>
              <a:gd name="connsiteX6" fmla="*/ 396240 w 432132"/>
              <a:gd name="connsiteY6" fmla="*/ 594360 h 777240"/>
              <a:gd name="connsiteX7" fmla="*/ 304800 w 432132"/>
              <a:gd name="connsiteY7" fmla="*/ 685800 h 777240"/>
              <a:gd name="connsiteX8" fmla="*/ 289560 w 432132"/>
              <a:gd name="connsiteY8" fmla="*/ 731520 h 777240"/>
              <a:gd name="connsiteX9" fmla="*/ 198120 w 432132"/>
              <a:gd name="connsiteY9" fmla="*/ 731520 h 777240"/>
              <a:gd name="connsiteX10" fmla="*/ 106680 w 432132"/>
              <a:gd name="connsiteY10" fmla="*/ 670560 h 777240"/>
              <a:gd name="connsiteX11" fmla="*/ 60960 w 432132"/>
              <a:gd name="connsiteY11" fmla="*/ 640080 h 777240"/>
              <a:gd name="connsiteX12" fmla="*/ 0 w 432132"/>
              <a:gd name="connsiteY12" fmla="*/ 563880 h 77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132" h="777240">
                <a:moveTo>
                  <a:pt x="15240" y="0"/>
                </a:moveTo>
                <a:cubicBezTo>
                  <a:pt x="72031" y="227165"/>
                  <a:pt x="-13589" y="-86271"/>
                  <a:pt x="60960" y="106680"/>
                </a:cubicBezTo>
                <a:cubicBezTo>
                  <a:pt x="212580" y="499109"/>
                  <a:pt x="225402" y="539047"/>
                  <a:pt x="304800" y="777240"/>
                </a:cubicBezTo>
                <a:cubicBezTo>
                  <a:pt x="448294" y="633746"/>
                  <a:pt x="231818" y="863853"/>
                  <a:pt x="381000" y="640080"/>
                </a:cubicBezTo>
                <a:cubicBezTo>
                  <a:pt x="391160" y="624840"/>
                  <a:pt x="403289" y="610743"/>
                  <a:pt x="411480" y="594360"/>
                </a:cubicBezTo>
                <a:cubicBezTo>
                  <a:pt x="418664" y="579992"/>
                  <a:pt x="442784" y="548640"/>
                  <a:pt x="426720" y="548640"/>
                </a:cubicBezTo>
                <a:cubicBezTo>
                  <a:pt x="408404" y="548640"/>
                  <a:pt x="408409" y="580670"/>
                  <a:pt x="396240" y="594360"/>
                </a:cubicBezTo>
                <a:cubicBezTo>
                  <a:pt x="367602" y="626577"/>
                  <a:pt x="304800" y="685800"/>
                  <a:pt x="304800" y="685800"/>
                </a:cubicBezTo>
                <a:cubicBezTo>
                  <a:pt x="299720" y="701040"/>
                  <a:pt x="300919" y="720161"/>
                  <a:pt x="289560" y="731520"/>
                </a:cubicBezTo>
                <a:cubicBezTo>
                  <a:pt x="263434" y="757646"/>
                  <a:pt x="224246" y="746034"/>
                  <a:pt x="198120" y="731520"/>
                </a:cubicBezTo>
                <a:cubicBezTo>
                  <a:pt x="166098" y="713730"/>
                  <a:pt x="137160" y="690880"/>
                  <a:pt x="106680" y="670560"/>
                </a:cubicBezTo>
                <a:lnTo>
                  <a:pt x="60960" y="640080"/>
                </a:lnTo>
                <a:cubicBezTo>
                  <a:pt x="22510" y="582405"/>
                  <a:pt x="43432" y="607312"/>
                  <a:pt x="0" y="56388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2194560" y="4389120"/>
            <a:ext cx="1859280" cy="1292782"/>
          </a:xfrm>
          <a:custGeom>
            <a:avLst/>
            <a:gdLst>
              <a:gd name="connsiteX0" fmla="*/ 0 w 1859280"/>
              <a:gd name="connsiteY0" fmla="*/ 0 h 1292782"/>
              <a:gd name="connsiteX1" fmla="*/ 304800 w 1859280"/>
              <a:gd name="connsiteY1" fmla="*/ 15240 h 1292782"/>
              <a:gd name="connsiteX2" fmla="*/ 381000 w 1859280"/>
              <a:gd name="connsiteY2" fmla="*/ 30480 h 1292782"/>
              <a:gd name="connsiteX3" fmla="*/ 487680 w 1859280"/>
              <a:gd name="connsiteY3" fmla="*/ 45720 h 1292782"/>
              <a:gd name="connsiteX4" fmla="*/ 563880 w 1859280"/>
              <a:gd name="connsiteY4" fmla="*/ 76200 h 1292782"/>
              <a:gd name="connsiteX5" fmla="*/ 655320 w 1859280"/>
              <a:gd name="connsiteY5" fmla="*/ 106680 h 1292782"/>
              <a:gd name="connsiteX6" fmla="*/ 716280 w 1859280"/>
              <a:gd name="connsiteY6" fmla="*/ 137160 h 1292782"/>
              <a:gd name="connsiteX7" fmla="*/ 792480 w 1859280"/>
              <a:gd name="connsiteY7" fmla="*/ 167640 h 1292782"/>
              <a:gd name="connsiteX8" fmla="*/ 883920 w 1859280"/>
              <a:gd name="connsiteY8" fmla="*/ 228600 h 1292782"/>
              <a:gd name="connsiteX9" fmla="*/ 929640 w 1859280"/>
              <a:gd name="connsiteY9" fmla="*/ 259080 h 1292782"/>
              <a:gd name="connsiteX10" fmla="*/ 975360 w 1859280"/>
              <a:gd name="connsiteY10" fmla="*/ 289560 h 1292782"/>
              <a:gd name="connsiteX11" fmla="*/ 1066800 w 1859280"/>
              <a:gd name="connsiteY11" fmla="*/ 335280 h 1292782"/>
              <a:gd name="connsiteX12" fmla="*/ 1112520 w 1859280"/>
              <a:gd name="connsiteY12" fmla="*/ 381000 h 1292782"/>
              <a:gd name="connsiteX13" fmla="*/ 1219200 w 1859280"/>
              <a:gd name="connsiteY13" fmla="*/ 441960 h 1292782"/>
              <a:gd name="connsiteX14" fmla="*/ 1264920 w 1859280"/>
              <a:gd name="connsiteY14" fmla="*/ 487680 h 1292782"/>
              <a:gd name="connsiteX15" fmla="*/ 1325880 w 1859280"/>
              <a:gd name="connsiteY15" fmla="*/ 533400 h 1292782"/>
              <a:gd name="connsiteX16" fmla="*/ 1356360 w 1859280"/>
              <a:gd name="connsiteY16" fmla="*/ 579120 h 1292782"/>
              <a:gd name="connsiteX17" fmla="*/ 1493520 w 1859280"/>
              <a:gd name="connsiteY17" fmla="*/ 701040 h 1292782"/>
              <a:gd name="connsiteX18" fmla="*/ 1569720 w 1859280"/>
              <a:gd name="connsiteY18" fmla="*/ 792480 h 1292782"/>
              <a:gd name="connsiteX19" fmla="*/ 1630680 w 1859280"/>
              <a:gd name="connsiteY19" fmla="*/ 883920 h 1292782"/>
              <a:gd name="connsiteX20" fmla="*/ 1645920 w 1859280"/>
              <a:gd name="connsiteY20" fmla="*/ 929640 h 1292782"/>
              <a:gd name="connsiteX21" fmla="*/ 1706880 w 1859280"/>
              <a:gd name="connsiteY21" fmla="*/ 1021080 h 1292782"/>
              <a:gd name="connsiteX22" fmla="*/ 1722120 w 1859280"/>
              <a:gd name="connsiteY22" fmla="*/ 1066800 h 1292782"/>
              <a:gd name="connsiteX23" fmla="*/ 1767840 w 1859280"/>
              <a:gd name="connsiteY23" fmla="*/ 1158240 h 1292782"/>
              <a:gd name="connsiteX24" fmla="*/ 1798320 w 1859280"/>
              <a:gd name="connsiteY24" fmla="*/ 1066800 h 1292782"/>
              <a:gd name="connsiteX25" fmla="*/ 1813560 w 1859280"/>
              <a:gd name="connsiteY25" fmla="*/ 1021080 h 1292782"/>
              <a:gd name="connsiteX26" fmla="*/ 1828800 w 1859280"/>
              <a:gd name="connsiteY26" fmla="*/ 807720 h 1292782"/>
              <a:gd name="connsiteX27" fmla="*/ 1844040 w 1859280"/>
              <a:gd name="connsiteY27" fmla="*/ 868680 h 1292782"/>
              <a:gd name="connsiteX28" fmla="*/ 1859280 w 1859280"/>
              <a:gd name="connsiteY28" fmla="*/ 1173480 h 1292782"/>
              <a:gd name="connsiteX29" fmla="*/ 1234440 w 1859280"/>
              <a:gd name="connsiteY29" fmla="*/ 1219200 h 129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59280" h="1292782">
                <a:moveTo>
                  <a:pt x="0" y="0"/>
                </a:moveTo>
                <a:cubicBezTo>
                  <a:pt x="101600" y="5080"/>
                  <a:pt x="203397" y="7128"/>
                  <a:pt x="304800" y="15240"/>
                </a:cubicBezTo>
                <a:cubicBezTo>
                  <a:pt x="330621" y="17306"/>
                  <a:pt x="355449" y="26222"/>
                  <a:pt x="381000" y="30480"/>
                </a:cubicBezTo>
                <a:cubicBezTo>
                  <a:pt x="416432" y="36385"/>
                  <a:pt x="452120" y="40640"/>
                  <a:pt x="487680" y="45720"/>
                </a:cubicBezTo>
                <a:cubicBezTo>
                  <a:pt x="513080" y="55880"/>
                  <a:pt x="538170" y="66851"/>
                  <a:pt x="563880" y="76200"/>
                </a:cubicBezTo>
                <a:cubicBezTo>
                  <a:pt x="594074" y="87180"/>
                  <a:pt x="626583" y="92312"/>
                  <a:pt x="655320" y="106680"/>
                </a:cubicBezTo>
                <a:cubicBezTo>
                  <a:pt x="675640" y="116840"/>
                  <a:pt x="695520" y="127933"/>
                  <a:pt x="716280" y="137160"/>
                </a:cubicBezTo>
                <a:cubicBezTo>
                  <a:pt x="741279" y="148271"/>
                  <a:pt x="768464" y="154540"/>
                  <a:pt x="792480" y="167640"/>
                </a:cubicBezTo>
                <a:cubicBezTo>
                  <a:pt x="824639" y="185182"/>
                  <a:pt x="853440" y="208280"/>
                  <a:pt x="883920" y="228600"/>
                </a:cubicBezTo>
                <a:lnTo>
                  <a:pt x="929640" y="259080"/>
                </a:lnTo>
                <a:cubicBezTo>
                  <a:pt x="944880" y="269240"/>
                  <a:pt x="957984" y="283768"/>
                  <a:pt x="975360" y="289560"/>
                </a:cubicBezTo>
                <a:cubicBezTo>
                  <a:pt x="1021182" y="304834"/>
                  <a:pt x="1027409" y="302454"/>
                  <a:pt x="1066800" y="335280"/>
                </a:cubicBezTo>
                <a:cubicBezTo>
                  <a:pt x="1083357" y="349078"/>
                  <a:pt x="1094982" y="368473"/>
                  <a:pt x="1112520" y="381000"/>
                </a:cubicBezTo>
                <a:cubicBezTo>
                  <a:pt x="1216862" y="455530"/>
                  <a:pt x="1132809" y="369968"/>
                  <a:pt x="1219200" y="441960"/>
                </a:cubicBezTo>
                <a:cubicBezTo>
                  <a:pt x="1235757" y="455758"/>
                  <a:pt x="1248556" y="473654"/>
                  <a:pt x="1264920" y="487680"/>
                </a:cubicBezTo>
                <a:cubicBezTo>
                  <a:pt x="1284205" y="504210"/>
                  <a:pt x="1307919" y="515439"/>
                  <a:pt x="1325880" y="533400"/>
                </a:cubicBezTo>
                <a:cubicBezTo>
                  <a:pt x="1338832" y="546352"/>
                  <a:pt x="1343408" y="566168"/>
                  <a:pt x="1356360" y="579120"/>
                </a:cubicBezTo>
                <a:cubicBezTo>
                  <a:pt x="1447978" y="670738"/>
                  <a:pt x="1365518" y="509037"/>
                  <a:pt x="1493520" y="701040"/>
                </a:cubicBezTo>
                <a:cubicBezTo>
                  <a:pt x="1535955" y="764693"/>
                  <a:pt x="1511048" y="733808"/>
                  <a:pt x="1569720" y="792480"/>
                </a:cubicBezTo>
                <a:cubicBezTo>
                  <a:pt x="1605957" y="901191"/>
                  <a:pt x="1554574" y="769762"/>
                  <a:pt x="1630680" y="883920"/>
                </a:cubicBezTo>
                <a:cubicBezTo>
                  <a:pt x="1639591" y="897286"/>
                  <a:pt x="1638118" y="915597"/>
                  <a:pt x="1645920" y="929640"/>
                </a:cubicBezTo>
                <a:cubicBezTo>
                  <a:pt x="1663710" y="961662"/>
                  <a:pt x="1695296" y="986327"/>
                  <a:pt x="1706880" y="1021080"/>
                </a:cubicBezTo>
                <a:cubicBezTo>
                  <a:pt x="1711960" y="1036320"/>
                  <a:pt x="1714936" y="1052432"/>
                  <a:pt x="1722120" y="1066800"/>
                </a:cubicBezTo>
                <a:cubicBezTo>
                  <a:pt x="1781206" y="1184973"/>
                  <a:pt x="1729534" y="1043322"/>
                  <a:pt x="1767840" y="1158240"/>
                </a:cubicBezTo>
                <a:lnTo>
                  <a:pt x="1798320" y="1066800"/>
                </a:lnTo>
                <a:lnTo>
                  <a:pt x="1813560" y="1021080"/>
                </a:lnTo>
                <a:cubicBezTo>
                  <a:pt x="1818640" y="949960"/>
                  <a:pt x="1814817" y="877637"/>
                  <a:pt x="1828800" y="807720"/>
                </a:cubicBezTo>
                <a:cubicBezTo>
                  <a:pt x="1832908" y="787181"/>
                  <a:pt x="1842301" y="847807"/>
                  <a:pt x="1844040" y="868680"/>
                </a:cubicBezTo>
                <a:cubicBezTo>
                  <a:pt x="1852488" y="970056"/>
                  <a:pt x="1854200" y="1071880"/>
                  <a:pt x="1859280" y="1173480"/>
                </a:cubicBezTo>
                <a:cubicBezTo>
                  <a:pt x="1779783" y="1411972"/>
                  <a:pt x="1860104" y="1219200"/>
                  <a:pt x="1234440" y="1219200"/>
                </a:cubicBezTo>
              </a:path>
            </a:pathLst>
          </a:custGeom>
          <a:noFill/>
          <a:ln w="38100">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786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8418" y="0"/>
            <a:ext cx="11350488" cy="78916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0003" tIns="45002" rIns="90003" bIns="45002" rtlCol="0" anchor="ctr"/>
          <a:lstStyle/>
          <a:p>
            <a:pPr algn="ctr"/>
            <a:endParaRPr lang="en-US" dirty="0"/>
          </a:p>
        </p:txBody>
      </p:sp>
      <p:sp>
        <p:nvSpPr>
          <p:cNvPr id="27649" name="Text Box 1"/>
          <p:cNvSpPr txBox="1">
            <a:spLocks noChangeArrowheads="1"/>
          </p:cNvSpPr>
          <p:nvPr/>
        </p:nvSpPr>
        <p:spPr bwMode="auto">
          <a:xfrm>
            <a:off x="891646" y="1358447"/>
            <a:ext cx="8297333" cy="48427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199"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4134" dirty="0" smtClean="0">
                <a:solidFill>
                  <a:schemeClr val="bg1"/>
                </a:solidFill>
                <a:latin typeface="Helvetica Neue Light"/>
                <a:cs typeface="Helvetica Neue Light"/>
              </a:rPr>
              <a:t>CS106A: </a:t>
            </a:r>
            <a:r>
              <a:rPr lang="en-US" sz="4134" dirty="0">
                <a:solidFill>
                  <a:schemeClr val="bg1"/>
                </a:solidFill>
                <a:latin typeface="Helvetica Neue Light"/>
                <a:cs typeface="Helvetica Neue Light"/>
              </a:rPr>
              <a:t>Learn </a:t>
            </a:r>
            <a:r>
              <a:rPr lang="en-US" sz="4134" dirty="0" smtClean="0">
                <a:solidFill>
                  <a:schemeClr val="bg1"/>
                </a:solidFill>
                <a:latin typeface="Helvetica Neue Light"/>
                <a:cs typeface="Helvetica Neue Light"/>
              </a:rPr>
              <a:t>the fundamental principles in how to program</a:t>
            </a:r>
            <a:endParaRPr lang="en-US" sz="4134" dirty="0">
              <a:solidFill>
                <a:schemeClr val="bg1"/>
              </a:solidFill>
              <a:latin typeface="Helvetica Neue Light"/>
              <a:cs typeface="Helvetica Neue Light"/>
            </a:endParaRPr>
          </a:p>
        </p:txBody>
      </p:sp>
    </p:spTree>
    <p:extLst>
      <p:ext uri="{BB962C8B-B14F-4D97-AF65-F5344CB8AC3E}">
        <p14:creationId xmlns:p14="http://schemas.microsoft.com/office/powerpoint/2010/main" val="1876346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8418" y="0"/>
            <a:ext cx="11350488" cy="789167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0003" tIns="45002" rIns="90003" bIns="45002" rtlCol="0" anchor="ctr"/>
          <a:lstStyle/>
          <a:p>
            <a:pPr algn="ctr"/>
            <a:endParaRPr lang="en-US" dirty="0"/>
          </a:p>
        </p:txBody>
      </p:sp>
      <p:sp>
        <p:nvSpPr>
          <p:cNvPr id="27649" name="Text Box 1"/>
          <p:cNvSpPr txBox="1">
            <a:spLocks noChangeArrowheads="1"/>
          </p:cNvSpPr>
          <p:nvPr/>
        </p:nvSpPr>
        <p:spPr bwMode="auto">
          <a:xfrm>
            <a:off x="504825" y="1358447"/>
            <a:ext cx="9070975" cy="48427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199"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4134" dirty="0">
                <a:solidFill>
                  <a:schemeClr val="bg1"/>
                </a:solidFill>
                <a:latin typeface="Helvetica Neue Light"/>
                <a:cs typeface="Helvetica Neue Light"/>
              </a:rPr>
              <a:t>CS106B: Learn core ideas in how to</a:t>
            </a:r>
          </a:p>
          <a:p>
            <a:pPr algn="ctr">
              <a:lnSpc>
                <a:spcPct val="98000"/>
              </a:lnSpc>
            </a:pPr>
            <a:r>
              <a:rPr lang="en-US" sz="4134" dirty="0">
                <a:solidFill>
                  <a:schemeClr val="bg1"/>
                </a:solidFill>
                <a:latin typeface="Helvetica Neue Light"/>
                <a:cs typeface="Helvetica Neue Light"/>
              </a:rPr>
              <a:t> model and solve </a:t>
            </a:r>
            <a:r>
              <a:rPr lang="en-US" sz="4134" b="1" dirty="0">
                <a:solidFill>
                  <a:schemeClr val="bg1"/>
                </a:solidFill>
                <a:latin typeface="Helvetica Neue Light"/>
                <a:cs typeface="Helvetica Neue Light"/>
              </a:rPr>
              <a:t>complex problems</a:t>
            </a:r>
            <a:r>
              <a:rPr lang="en-US" sz="4134" dirty="0">
                <a:solidFill>
                  <a:schemeClr val="bg1"/>
                </a:solidFill>
                <a:latin typeface="Helvetica Neue Light"/>
                <a:cs typeface="Helvetica Neue Light"/>
              </a:rPr>
              <a:t> with computers</a:t>
            </a:r>
          </a:p>
        </p:txBody>
      </p:sp>
    </p:spTree>
    <p:extLst>
      <p:ext uri="{BB962C8B-B14F-4D97-AF65-F5344CB8AC3E}">
        <p14:creationId xmlns:p14="http://schemas.microsoft.com/office/powerpoint/2010/main" val="1588533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7721" y="-487264"/>
            <a:ext cx="11231881" cy="8046939"/>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90003" tIns="45002" rIns="90003" bIns="45002" rtlCol="0" anchor="ctr"/>
          <a:lstStyle/>
          <a:p>
            <a:pPr algn="ctr"/>
            <a:endParaRPr lang="en-US" dirty="0"/>
          </a:p>
        </p:txBody>
      </p:sp>
      <p:sp>
        <p:nvSpPr>
          <p:cNvPr id="27649" name="Text Box 1"/>
          <p:cNvSpPr txBox="1">
            <a:spLocks noChangeArrowheads="1"/>
          </p:cNvSpPr>
          <p:nvPr/>
        </p:nvSpPr>
        <p:spPr bwMode="auto">
          <a:xfrm>
            <a:off x="503238" y="1170905"/>
            <a:ext cx="9070975" cy="48427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199"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endParaRPr lang="en-US" sz="4134" dirty="0">
              <a:solidFill>
                <a:schemeClr val="bg1"/>
              </a:solidFill>
              <a:latin typeface="Helvetica Neue Light"/>
              <a:cs typeface="Helvetica Neue Light"/>
            </a:endParaRPr>
          </a:p>
        </p:txBody>
      </p:sp>
      <p:sp>
        <p:nvSpPr>
          <p:cNvPr id="3" name="Rectangle 2"/>
          <p:cNvSpPr/>
          <p:nvPr/>
        </p:nvSpPr>
        <p:spPr>
          <a:xfrm>
            <a:off x="675041" y="2467595"/>
            <a:ext cx="8899172" cy="1867242"/>
          </a:xfrm>
          <a:prstGeom prst="rect">
            <a:avLst/>
          </a:prstGeom>
        </p:spPr>
        <p:txBody>
          <a:bodyPr wrap="square">
            <a:spAutoFit/>
          </a:bodyPr>
          <a:lstStyle/>
          <a:p>
            <a:r>
              <a:rPr lang="en-US" sz="4134" i="1" dirty="0">
                <a:solidFill>
                  <a:srgbClr val="FFFFFF"/>
                </a:solidFill>
              </a:rPr>
              <a:t>Any sufficiently advanced technology is indistinguishable from magic</a:t>
            </a:r>
          </a:p>
          <a:p>
            <a:r>
              <a:rPr lang="en-US" sz="4134" dirty="0">
                <a:solidFill>
                  <a:srgbClr val="FFFFFF"/>
                </a:solidFill>
              </a:rPr>
              <a:t>- Arthur Clark</a:t>
            </a:r>
          </a:p>
        </p:txBody>
      </p:sp>
    </p:spTree>
    <p:extLst>
      <p:ext uri="{BB962C8B-B14F-4D97-AF65-F5344CB8AC3E}">
        <p14:creationId xmlns:p14="http://schemas.microsoft.com/office/powerpoint/2010/main" val="392560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1-21 at 22.35.03.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7875" y="720458"/>
            <a:ext cx="7297352" cy="7559675"/>
          </a:xfrm>
          <a:prstGeom prst="rect">
            <a:avLst/>
          </a:prstGeom>
        </p:spPr>
      </p:pic>
      <p:sp>
        <p:nvSpPr>
          <p:cNvPr id="3"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New Way of Thinking</a:t>
            </a:r>
            <a:endParaRPr lang="en-US" sz="5071" dirty="0">
              <a:latin typeface="Calibri"/>
              <a:cs typeface="Calibri"/>
            </a:endParaRPr>
          </a:p>
        </p:txBody>
      </p:sp>
    </p:spTree>
    <p:extLst>
      <p:ext uri="{BB962C8B-B14F-4D97-AF65-F5344CB8AC3E}">
        <p14:creationId xmlns:p14="http://schemas.microsoft.com/office/powerpoint/2010/main" val="18747341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859815" y="2004735"/>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 name="Group 5"/>
          <p:cNvGrpSpPr>
            <a:grpSpLocks/>
          </p:cNvGrpSpPr>
          <p:nvPr/>
        </p:nvGrpSpPr>
        <p:grpSpPr bwMode="auto">
          <a:xfrm>
            <a:off x="4827887" y="3949422"/>
            <a:ext cx="1981200" cy="990600"/>
            <a:chOff x="3184" y="3336"/>
            <a:chExt cx="1248" cy="624"/>
          </a:xfrm>
        </p:grpSpPr>
        <p:sp>
          <p:nvSpPr>
            <p:cNvPr id="6"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9" name="Group 9"/>
          <p:cNvGrpSpPr>
            <a:grpSpLocks/>
          </p:cNvGrpSpPr>
          <p:nvPr/>
        </p:nvGrpSpPr>
        <p:grpSpPr bwMode="auto">
          <a:xfrm>
            <a:off x="2229149" y="2311122"/>
            <a:ext cx="4549782" cy="2965450"/>
            <a:chOff x="1547" y="2304"/>
            <a:chExt cx="2866" cy="1868"/>
          </a:xfrm>
        </p:grpSpPr>
        <p:sp>
          <p:nvSpPr>
            <p:cNvPr id="10"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1"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2"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3"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4"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5"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16"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7"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8"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9"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0"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1"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2"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23"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24"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25"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26"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27"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28"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29" name="Group 36"/>
          <p:cNvGrpSpPr>
            <a:grpSpLocks/>
          </p:cNvGrpSpPr>
          <p:nvPr/>
        </p:nvGrpSpPr>
        <p:grpSpPr bwMode="auto">
          <a:xfrm>
            <a:off x="2944053" y="4012922"/>
            <a:ext cx="795338" cy="846138"/>
            <a:chOff x="216" y="2155"/>
            <a:chExt cx="501" cy="533"/>
          </a:xfrm>
        </p:grpSpPr>
        <p:sp>
          <p:nvSpPr>
            <p:cNvPr id="30"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38" descr="Karel"/>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32" name="Picture 39" descr="Beep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42862" y="4172778"/>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smtClean="0">
                <a:solidFill>
                  <a:schemeClr val="tx1"/>
                </a:solidFill>
                <a:latin typeface="Century Gothic"/>
                <a:cs typeface="Century Gothic"/>
              </a:rPr>
              <a:t>First day</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775449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0028" y="1118603"/>
            <a:ext cx="1768369" cy="471026"/>
          </a:xfrm>
          <a:prstGeom prst="rect">
            <a:avLst/>
          </a:prstGeom>
          <a:noFill/>
        </p:spPr>
        <p:txBody>
          <a:bodyPr wrap="none" rtlCol="0">
            <a:spAutoFit/>
          </a:bodyPr>
          <a:lstStyle/>
          <a:p>
            <a:r>
              <a:rPr lang="en-US" sz="2646" dirty="0">
                <a:latin typeface="Chalkboard"/>
                <a:cs typeface="Chalkboard"/>
              </a:rPr>
              <a:t>Wikipedia:</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62597" y="5117556"/>
            <a:ext cx="1498909" cy="1997248"/>
          </a:xfrm>
          <a:prstGeom prst="rect">
            <a:avLst/>
          </a:prstGeom>
        </p:spPr>
      </p:pic>
      <p:grpSp>
        <p:nvGrpSpPr>
          <p:cNvPr id="13" name="Group 12"/>
          <p:cNvGrpSpPr/>
          <p:nvPr/>
        </p:nvGrpSpPr>
        <p:grpSpPr>
          <a:xfrm>
            <a:off x="802619" y="1368489"/>
            <a:ext cx="8857494" cy="635030"/>
            <a:chOff x="727642" y="1241469"/>
            <a:chExt cx="8035358" cy="576088"/>
          </a:xfrm>
        </p:grpSpPr>
        <p:sp>
          <p:nvSpPr>
            <p:cNvPr id="14" name="TextBox 13"/>
            <p:cNvSpPr txBox="1"/>
            <p:nvPr/>
          </p:nvSpPr>
          <p:spPr>
            <a:xfrm>
              <a:off x="727642" y="1447489"/>
              <a:ext cx="312947" cy="370068"/>
            </a:xfrm>
            <a:prstGeom prst="rect">
              <a:avLst/>
            </a:prstGeom>
            <a:noFill/>
          </p:spPr>
          <p:txBody>
            <a:bodyPr wrap="none" rtlCol="0">
              <a:spAutoFit/>
            </a:bodyPr>
            <a:lstStyle/>
            <a:p>
              <a:r>
                <a:rPr lang="en-US" sz="2205" dirty="0">
                  <a:latin typeface="Chalkboard"/>
                  <a:cs typeface="Chalkboard"/>
                </a:rPr>
                <a:t>0</a:t>
              </a:r>
            </a:p>
          </p:txBody>
        </p:sp>
        <p:sp>
          <p:nvSpPr>
            <p:cNvPr id="15" name="TextBox 14"/>
            <p:cNvSpPr txBox="1"/>
            <p:nvPr/>
          </p:nvSpPr>
          <p:spPr>
            <a:xfrm>
              <a:off x="1134042" y="1430556"/>
              <a:ext cx="262050" cy="370068"/>
            </a:xfrm>
            <a:prstGeom prst="rect">
              <a:avLst/>
            </a:prstGeom>
            <a:noFill/>
          </p:spPr>
          <p:txBody>
            <a:bodyPr wrap="none" rtlCol="0">
              <a:spAutoFit/>
            </a:bodyPr>
            <a:lstStyle/>
            <a:p>
              <a:r>
                <a:rPr lang="en-US" sz="2205" dirty="0">
                  <a:latin typeface="Chalkboard"/>
                  <a:cs typeface="Chalkboard"/>
                </a:rPr>
                <a:t>1</a:t>
              </a:r>
            </a:p>
          </p:txBody>
        </p:sp>
        <p:sp>
          <p:nvSpPr>
            <p:cNvPr id="16" name="TextBox 15"/>
            <p:cNvSpPr txBox="1"/>
            <p:nvPr/>
          </p:nvSpPr>
          <p:spPr>
            <a:xfrm>
              <a:off x="1568665" y="1427734"/>
              <a:ext cx="312947" cy="370068"/>
            </a:xfrm>
            <a:prstGeom prst="rect">
              <a:avLst/>
            </a:prstGeom>
            <a:noFill/>
          </p:spPr>
          <p:txBody>
            <a:bodyPr wrap="none" rtlCol="0">
              <a:spAutoFit/>
            </a:bodyPr>
            <a:lstStyle/>
            <a:p>
              <a:r>
                <a:rPr lang="en-US" sz="2205" dirty="0">
                  <a:latin typeface="Chalkboard"/>
                  <a:cs typeface="Chalkboard"/>
                </a:rPr>
                <a:t>2</a:t>
              </a:r>
            </a:p>
          </p:txBody>
        </p:sp>
        <p:sp>
          <p:nvSpPr>
            <p:cNvPr id="17" name="TextBox 16"/>
            <p:cNvSpPr txBox="1"/>
            <p:nvPr/>
          </p:nvSpPr>
          <p:spPr>
            <a:xfrm>
              <a:off x="2051264" y="1416445"/>
              <a:ext cx="312947" cy="370068"/>
            </a:xfrm>
            <a:prstGeom prst="rect">
              <a:avLst/>
            </a:prstGeom>
            <a:noFill/>
          </p:spPr>
          <p:txBody>
            <a:bodyPr wrap="none" rtlCol="0">
              <a:spAutoFit/>
            </a:bodyPr>
            <a:lstStyle/>
            <a:p>
              <a:r>
                <a:rPr lang="en-US" sz="2205" dirty="0">
                  <a:latin typeface="Chalkboard"/>
                  <a:cs typeface="Chalkboard"/>
                </a:rPr>
                <a:t>3</a:t>
              </a:r>
            </a:p>
          </p:txBody>
        </p:sp>
        <p:sp>
          <p:nvSpPr>
            <p:cNvPr id="18" name="TextBox 17"/>
            <p:cNvSpPr txBox="1"/>
            <p:nvPr/>
          </p:nvSpPr>
          <p:spPr>
            <a:xfrm>
              <a:off x="2457664" y="1413623"/>
              <a:ext cx="312947" cy="370068"/>
            </a:xfrm>
            <a:prstGeom prst="rect">
              <a:avLst/>
            </a:prstGeom>
            <a:noFill/>
          </p:spPr>
          <p:txBody>
            <a:bodyPr wrap="none" rtlCol="0">
              <a:spAutoFit/>
            </a:bodyPr>
            <a:lstStyle/>
            <a:p>
              <a:r>
                <a:rPr lang="en-US" sz="2205" dirty="0">
                  <a:latin typeface="Chalkboard"/>
                  <a:cs typeface="Chalkboard"/>
                </a:rPr>
                <a:t>4</a:t>
              </a:r>
            </a:p>
          </p:txBody>
        </p:sp>
        <p:sp>
          <p:nvSpPr>
            <p:cNvPr id="19" name="TextBox 18"/>
            <p:cNvSpPr txBox="1"/>
            <p:nvPr/>
          </p:nvSpPr>
          <p:spPr>
            <a:xfrm>
              <a:off x="2835842" y="1424912"/>
              <a:ext cx="312947" cy="370068"/>
            </a:xfrm>
            <a:prstGeom prst="rect">
              <a:avLst/>
            </a:prstGeom>
            <a:noFill/>
          </p:spPr>
          <p:txBody>
            <a:bodyPr wrap="none" rtlCol="0">
              <a:spAutoFit/>
            </a:bodyPr>
            <a:lstStyle/>
            <a:p>
              <a:r>
                <a:rPr lang="en-US" sz="2205" dirty="0">
                  <a:latin typeface="Chalkboard"/>
                  <a:cs typeface="Chalkboard"/>
                </a:rPr>
                <a:t>5</a:t>
              </a:r>
            </a:p>
          </p:txBody>
        </p:sp>
        <p:sp>
          <p:nvSpPr>
            <p:cNvPr id="20" name="TextBox 19"/>
            <p:cNvSpPr txBox="1"/>
            <p:nvPr/>
          </p:nvSpPr>
          <p:spPr>
            <a:xfrm>
              <a:off x="3228131" y="1393868"/>
              <a:ext cx="312947" cy="370068"/>
            </a:xfrm>
            <a:prstGeom prst="rect">
              <a:avLst/>
            </a:prstGeom>
            <a:noFill/>
          </p:spPr>
          <p:txBody>
            <a:bodyPr wrap="none" rtlCol="0">
              <a:spAutoFit/>
            </a:bodyPr>
            <a:lstStyle/>
            <a:p>
              <a:r>
                <a:rPr lang="en-US" sz="2205" dirty="0">
                  <a:latin typeface="Chalkboard"/>
                  <a:cs typeface="Chalkboard"/>
                </a:rPr>
                <a:t>6</a:t>
              </a:r>
            </a:p>
          </p:txBody>
        </p:sp>
        <p:sp>
          <p:nvSpPr>
            <p:cNvPr id="21" name="TextBox 20"/>
            <p:cNvSpPr txBox="1"/>
            <p:nvPr/>
          </p:nvSpPr>
          <p:spPr>
            <a:xfrm>
              <a:off x="3648642" y="1376935"/>
              <a:ext cx="312947" cy="370068"/>
            </a:xfrm>
            <a:prstGeom prst="rect">
              <a:avLst/>
            </a:prstGeom>
            <a:noFill/>
          </p:spPr>
          <p:txBody>
            <a:bodyPr wrap="none" rtlCol="0">
              <a:spAutoFit/>
            </a:bodyPr>
            <a:lstStyle/>
            <a:p>
              <a:r>
                <a:rPr lang="en-US" sz="2205" dirty="0">
                  <a:latin typeface="Chalkboard"/>
                  <a:cs typeface="Chalkboard"/>
                </a:rPr>
                <a:t>7</a:t>
              </a:r>
            </a:p>
          </p:txBody>
        </p:sp>
        <p:sp>
          <p:nvSpPr>
            <p:cNvPr id="22" name="TextBox 21"/>
            <p:cNvSpPr txBox="1"/>
            <p:nvPr/>
          </p:nvSpPr>
          <p:spPr>
            <a:xfrm>
              <a:off x="4055042" y="1374113"/>
              <a:ext cx="312947" cy="370068"/>
            </a:xfrm>
            <a:prstGeom prst="rect">
              <a:avLst/>
            </a:prstGeom>
            <a:noFill/>
          </p:spPr>
          <p:txBody>
            <a:bodyPr wrap="none" rtlCol="0">
              <a:spAutoFit/>
            </a:bodyPr>
            <a:lstStyle/>
            <a:p>
              <a:r>
                <a:rPr lang="en-US" sz="2205" dirty="0">
                  <a:latin typeface="Chalkboard"/>
                  <a:cs typeface="Chalkboard"/>
                </a:rPr>
                <a:t>8</a:t>
              </a:r>
            </a:p>
          </p:txBody>
        </p:sp>
        <p:sp>
          <p:nvSpPr>
            <p:cNvPr id="23" name="TextBox 22"/>
            <p:cNvSpPr txBox="1"/>
            <p:nvPr/>
          </p:nvSpPr>
          <p:spPr>
            <a:xfrm>
              <a:off x="4447330" y="1371291"/>
              <a:ext cx="312947" cy="370068"/>
            </a:xfrm>
            <a:prstGeom prst="rect">
              <a:avLst/>
            </a:prstGeom>
            <a:noFill/>
          </p:spPr>
          <p:txBody>
            <a:bodyPr wrap="none" rtlCol="0">
              <a:spAutoFit/>
            </a:bodyPr>
            <a:lstStyle/>
            <a:p>
              <a:r>
                <a:rPr lang="en-US" sz="2205" dirty="0">
                  <a:latin typeface="Chalkboard"/>
                  <a:cs typeface="Chalkboard"/>
                </a:rPr>
                <a:t>9</a:t>
              </a:r>
            </a:p>
          </p:txBody>
        </p:sp>
        <p:sp>
          <p:nvSpPr>
            <p:cNvPr id="24" name="TextBox 23"/>
            <p:cNvSpPr txBox="1"/>
            <p:nvPr/>
          </p:nvSpPr>
          <p:spPr>
            <a:xfrm>
              <a:off x="4783175" y="1368469"/>
              <a:ext cx="564937" cy="370068"/>
            </a:xfrm>
            <a:prstGeom prst="rect">
              <a:avLst/>
            </a:prstGeom>
            <a:noFill/>
          </p:spPr>
          <p:txBody>
            <a:bodyPr wrap="square" rtlCol="0">
              <a:spAutoFit/>
            </a:bodyPr>
            <a:lstStyle/>
            <a:p>
              <a:r>
                <a:rPr lang="en-US" sz="2205" dirty="0">
                  <a:latin typeface="Chalkboard"/>
                  <a:cs typeface="Chalkboard"/>
                </a:rPr>
                <a:t>10</a:t>
              </a:r>
            </a:p>
          </p:txBody>
        </p:sp>
        <p:sp>
          <p:nvSpPr>
            <p:cNvPr id="25" name="TextBox 24"/>
            <p:cNvSpPr txBox="1"/>
            <p:nvPr/>
          </p:nvSpPr>
          <p:spPr>
            <a:xfrm>
              <a:off x="5175464" y="1351536"/>
              <a:ext cx="564937" cy="370068"/>
            </a:xfrm>
            <a:prstGeom prst="rect">
              <a:avLst/>
            </a:prstGeom>
            <a:noFill/>
          </p:spPr>
          <p:txBody>
            <a:bodyPr wrap="square" rtlCol="0">
              <a:spAutoFit/>
            </a:bodyPr>
            <a:lstStyle/>
            <a:p>
              <a:r>
                <a:rPr lang="en-US" sz="2205" dirty="0">
                  <a:latin typeface="Chalkboard"/>
                  <a:cs typeface="Chalkboard"/>
                </a:rPr>
                <a:t>11</a:t>
              </a:r>
            </a:p>
          </p:txBody>
        </p:sp>
        <p:sp>
          <p:nvSpPr>
            <p:cNvPr id="26" name="TextBox 25"/>
            <p:cNvSpPr txBox="1"/>
            <p:nvPr/>
          </p:nvSpPr>
          <p:spPr>
            <a:xfrm>
              <a:off x="5567753" y="1348713"/>
              <a:ext cx="564937" cy="370068"/>
            </a:xfrm>
            <a:prstGeom prst="rect">
              <a:avLst/>
            </a:prstGeom>
            <a:noFill/>
          </p:spPr>
          <p:txBody>
            <a:bodyPr wrap="square" rtlCol="0">
              <a:spAutoFit/>
            </a:bodyPr>
            <a:lstStyle/>
            <a:p>
              <a:r>
                <a:rPr lang="en-US" sz="2205" dirty="0">
                  <a:latin typeface="Chalkboard"/>
                  <a:cs typeface="Chalkboard"/>
                </a:rPr>
                <a:t>12</a:t>
              </a:r>
            </a:p>
          </p:txBody>
        </p:sp>
        <p:sp>
          <p:nvSpPr>
            <p:cNvPr id="27" name="TextBox 26"/>
            <p:cNvSpPr txBox="1"/>
            <p:nvPr/>
          </p:nvSpPr>
          <p:spPr>
            <a:xfrm>
              <a:off x="5931819" y="1317669"/>
              <a:ext cx="564937" cy="370068"/>
            </a:xfrm>
            <a:prstGeom prst="rect">
              <a:avLst/>
            </a:prstGeom>
            <a:noFill/>
          </p:spPr>
          <p:txBody>
            <a:bodyPr wrap="square" rtlCol="0">
              <a:spAutoFit/>
            </a:bodyPr>
            <a:lstStyle/>
            <a:p>
              <a:r>
                <a:rPr lang="en-US" sz="2205" dirty="0">
                  <a:latin typeface="Chalkboard"/>
                  <a:cs typeface="Chalkboard"/>
                </a:rPr>
                <a:t>13</a:t>
              </a:r>
            </a:p>
          </p:txBody>
        </p:sp>
        <p:sp>
          <p:nvSpPr>
            <p:cNvPr id="28" name="TextBox 27"/>
            <p:cNvSpPr txBox="1"/>
            <p:nvPr/>
          </p:nvSpPr>
          <p:spPr>
            <a:xfrm>
              <a:off x="6281775" y="1272513"/>
              <a:ext cx="564937" cy="370068"/>
            </a:xfrm>
            <a:prstGeom prst="rect">
              <a:avLst/>
            </a:prstGeom>
            <a:noFill/>
          </p:spPr>
          <p:txBody>
            <a:bodyPr wrap="square" rtlCol="0">
              <a:spAutoFit/>
            </a:bodyPr>
            <a:lstStyle/>
            <a:p>
              <a:r>
                <a:rPr lang="en-US" sz="2205" dirty="0">
                  <a:latin typeface="Chalkboard"/>
                  <a:cs typeface="Chalkboard"/>
                </a:rPr>
                <a:t>14</a:t>
              </a:r>
            </a:p>
          </p:txBody>
        </p:sp>
        <p:sp>
          <p:nvSpPr>
            <p:cNvPr id="29" name="TextBox 28"/>
            <p:cNvSpPr txBox="1"/>
            <p:nvPr/>
          </p:nvSpPr>
          <p:spPr>
            <a:xfrm>
              <a:off x="7746508" y="1241469"/>
              <a:ext cx="1016492" cy="370068"/>
            </a:xfrm>
            <a:prstGeom prst="rect">
              <a:avLst/>
            </a:prstGeom>
            <a:noFill/>
          </p:spPr>
          <p:txBody>
            <a:bodyPr wrap="square" rtlCol="0">
              <a:spAutoFit/>
            </a:bodyPr>
            <a:lstStyle/>
            <a:p>
              <a:r>
                <a:rPr lang="en-US" sz="2205" dirty="0">
                  <a:latin typeface="Chalkboard"/>
                  <a:cs typeface="Chalkboard"/>
                </a:rPr>
                <a:t>49,999</a:t>
              </a:r>
            </a:p>
          </p:txBody>
        </p:sp>
      </p:gr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 y="1339275"/>
            <a:ext cx="10079567" cy="5043063"/>
          </a:xfrm>
          <a:prstGeom prst="rect">
            <a:avLst/>
          </a:prstGeom>
        </p:spPr>
      </p:pic>
      <p:pic>
        <p:nvPicPr>
          <p:cNvPr id="31" name="Picture 3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4419470" y="1318515"/>
            <a:ext cx="496404" cy="670502"/>
          </a:xfrm>
          <a:prstGeom prst="rect">
            <a:avLst/>
          </a:prstGeom>
        </p:spPr>
      </p:pic>
      <p:pic>
        <p:nvPicPr>
          <p:cNvPr id="32" name="Picture 3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7484" y="5504422"/>
            <a:ext cx="2669431" cy="2101917"/>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73995" y="6237511"/>
            <a:ext cx="2055243" cy="1371941"/>
          </a:xfrm>
          <a:prstGeom prst="rect">
            <a:avLst/>
          </a:prstGeom>
        </p:spPr>
      </p:pic>
      <p:pic>
        <p:nvPicPr>
          <p:cNvPr id="34" name="Picture 3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97357" y="5988630"/>
            <a:ext cx="374618" cy="829075"/>
          </a:xfrm>
          <a:prstGeom prst="rect">
            <a:avLst/>
          </a:prstGeom>
        </p:spPr>
      </p:pic>
      <p:sp>
        <p:nvSpPr>
          <p:cNvPr id="35"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rm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409" dirty="0" smtClean="0"/>
              <a:t>How does a Hash Map really work?</a:t>
            </a:r>
            <a:endParaRPr lang="en-US" sz="4409" dirty="0"/>
          </a:p>
        </p:txBody>
      </p:sp>
    </p:spTree>
    <p:extLst>
      <p:ext uri="{BB962C8B-B14F-4D97-AF65-F5344CB8AC3E}">
        <p14:creationId xmlns:p14="http://schemas.microsoft.com/office/powerpoint/2010/main" val="147138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53744" y="1388578"/>
            <a:ext cx="4355368" cy="1585737"/>
          </a:xfrm>
          <a:prstGeom prst="rect">
            <a:avLst/>
          </a:prstGeom>
        </p:spPr>
      </p:pic>
      <p:sp>
        <p:nvSpPr>
          <p:cNvPr id="5" name="TextBox 4"/>
          <p:cNvSpPr txBox="1"/>
          <p:nvPr/>
        </p:nvSpPr>
        <p:spPr>
          <a:xfrm>
            <a:off x="2924849" y="1021237"/>
            <a:ext cx="4459875" cy="471026"/>
          </a:xfrm>
          <a:prstGeom prst="rect">
            <a:avLst/>
          </a:prstGeom>
          <a:noFill/>
        </p:spPr>
        <p:txBody>
          <a:bodyPr wrap="none" rtlCol="0">
            <a:spAutoFit/>
          </a:bodyPr>
          <a:lstStyle/>
          <a:p>
            <a:r>
              <a:rPr lang="en-US" sz="2646" b="1" dirty="0" err="1">
                <a:solidFill>
                  <a:srgbClr val="C0504D"/>
                </a:solidFill>
                <a:latin typeface="Courier"/>
                <a:cs typeface="Courier"/>
              </a:rPr>
              <a:t>int</a:t>
            </a:r>
            <a:r>
              <a:rPr lang="en-US" sz="2646" dirty="0">
                <a:solidFill>
                  <a:srgbClr val="C0504D"/>
                </a:solidFill>
                <a:latin typeface="Courier"/>
                <a:cs typeface="Courier"/>
              </a:rPr>
              <a:t> </a:t>
            </a:r>
            <a:r>
              <a:rPr lang="en-US" sz="2646" dirty="0">
                <a:latin typeface="Courier"/>
                <a:cs typeface="Courier"/>
              </a:rPr>
              <a:t>hash(</a:t>
            </a:r>
            <a:r>
              <a:rPr lang="en-US" sz="2646" b="1" dirty="0">
                <a:solidFill>
                  <a:schemeClr val="accent2"/>
                </a:solidFill>
                <a:latin typeface="Courier"/>
                <a:cs typeface="Courier"/>
              </a:rPr>
              <a:t>string</a:t>
            </a:r>
            <a:r>
              <a:rPr lang="en-US" sz="2646" dirty="0">
                <a:solidFill>
                  <a:schemeClr val="accent2"/>
                </a:solidFill>
                <a:latin typeface="Courier"/>
                <a:cs typeface="Courier"/>
              </a:rPr>
              <a:t> </a:t>
            </a:r>
            <a:r>
              <a:rPr lang="en-US" sz="2646" dirty="0">
                <a:latin typeface="Courier"/>
                <a:cs typeface="Courier"/>
              </a:rPr>
              <a:t>key);</a:t>
            </a:r>
          </a:p>
        </p:txBody>
      </p:sp>
      <p:grpSp>
        <p:nvGrpSpPr>
          <p:cNvPr id="6" name="Group 5"/>
          <p:cNvGrpSpPr/>
          <p:nvPr/>
        </p:nvGrpSpPr>
        <p:grpSpPr>
          <a:xfrm>
            <a:off x="322058" y="3681621"/>
            <a:ext cx="4127169" cy="1498157"/>
            <a:chOff x="1392350" y="1889069"/>
            <a:chExt cx="5252967" cy="1906821"/>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35863" y="1889069"/>
              <a:ext cx="2421659" cy="1906821"/>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92350" y="2384778"/>
              <a:ext cx="2120933" cy="1138357"/>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l="-2"/>
            <a:stretch/>
          </p:blipFill>
          <p:spPr>
            <a:xfrm>
              <a:off x="5829301" y="2053786"/>
              <a:ext cx="816016" cy="1469350"/>
            </a:xfrm>
            <a:prstGeom prst="rect">
              <a:avLst/>
            </a:prstGeom>
          </p:spPr>
        </p:pic>
      </p:grpSp>
      <p:grpSp>
        <p:nvGrpSpPr>
          <p:cNvPr id="10" name="Group 9"/>
          <p:cNvGrpSpPr/>
          <p:nvPr/>
        </p:nvGrpSpPr>
        <p:grpSpPr>
          <a:xfrm>
            <a:off x="412276" y="5040014"/>
            <a:ext cx="3443907" cy="1498157"/>
            <a:chOff x="1474195" y="3290710"/>
            <a:chExt cx="4383327" cy="1906821"/>
          </a:xfrm>
        </p:grpSpPr>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35863" y="3290710"/>
              <a:ext cx="2421659" cy="1906821"/>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74195" y="3750725"/>
              <a:ext cx="2120933" cy="1138357"/>
            </a:xfrm>
            <a:prstGeom prst="rect">
              <a:avLst/>
            </a:prstGeom>
          </p:spPr>
        </p:pic>
      </p:grpSp>
      <p:pic>
        <p:nvPicPr>
          <p:cNvPr id="17" name="Picture 16"/>
          <p:cNvPicPr>
            <a:picLocks noChangeAspect="1"/>
          </p:cNvPicPr>
          <p:nvPr/>
        </p:nvPicPr>
        <p:blipFill rotWithShape="1">
          <a:blip r:embed="rId5" cstate="print">
            <a:extLst>
              <a:ext uri="{28A0092B-C50C-407E-A947-70E740481C1C}">
                <a14:useLocalDpi xmlns:a14="http://schemas.microsoft.com/office/drawing/2010/main"/>
              </a:ext>
            </a:extLst>
          </a:blip>
          <a:srcRect l="-2"/>
          <a:stretch/>
        </p:blipFill>
        <p:spPr>
          <a:xfrm>
            <a:off x="3804985" y="5176757"/>
            <a:ext cx="641131" cy="1154443"/>
          </a:xfrm>
          <a:prstGeom prst="rect">
            <a:avLst/>
          </a:prstGeom>
        </p:spPr>
      </p:pic>
      <p:cxnSp>
        <p:nvCxnSpPr>
          <p:cNvPr id="18" name="Straight Connector 17"/>
          <p:cNvCxnSpPr/>
          <p:nvPr/>
        </p:nvCxnSpPr>
        <p:spPr>
          <a:xfrm>
            <a:off x="5133641" y="3702061"/>
            <a:ext cx="0" cy="32820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369359" y="3079866"/>
            <a:ext cx="2063322" cy="471026"/>
          </a:xfrm>
          <a:prstGeom prst="rect">
            <a:avLst/>
          </a:prstGeom>
          <a:noFill/>
        </p:spPr>
        <p:txBody>
          <a:bodyPr wrap="none" rtlCol="0">
            <a:spAutoFit/>
          </a:bodyPr>
          <a:lstStyle/>
          <a:p>
            <a:r>
              <a:rPr lang="en-US" sz="2646" dirty="0">
                <a:latin typeface="Chalkboard"/>
                <a:cs typeface="Chalkboard"/>
              </a:rPr>
              <a:t>1. Consistent</a:t>
            </a:r>
          </a:p>
        </p:txBody>
      </p:sp>
      <p:sp>
        <p:nvSpPr>
          <p:cNvPr id="20" name="TextBox 19"/>
          <p:cNvSpPr txBox="1"/>
          <p:nvPr/>
        </p:nvSpPr>
        <p:spPr>
          <a:xfrm>
            <a:off x="5970495" y="3107865"/>
            <a:ext cx="3075201" cy="471026"/>
          </a:xfrm>
          <a:prstGeom prst="rect">
            <a:avLst/>
          </a:prstGeom>
          <a:noFill/>
        </p:spPr>
        <p:txBody>
          <a:bodyPr wrap="none" rtlCol="0">
            <a:spAutoFit/>
          </a:bodyPr>
          <a:lstStyle/>
          <a:p>
            <a:r>
              <a:rPr lang="en-US" sz="2646" dirty="0">
                <a:latin typeface="Chalkboard"/>
                <a:cs typeface="Chalkboard"/>
              </a:rPr>
              <a:t>2. Well Distributed</a:t>
            </a:r>
          </a:p>
        </p:txBody>
      </p:sp>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98074" y="3810946"/>
            <a:ext cx="4331719" cy="3544693"/>
          </a:xfrm>
          <a:prstGeom prst="rect">
            <a:avLst/>
          </a:prstGeom>
        </p:spPr>
      </p:pic>
      <p:sp>
        <p:nvSpPr>
          <p:cNvPr id="22" name="TextBox 21"/>
          <p:cNvSpPr txBox="1"/>
          <p:nvPr/>
        </p:nvSpPr>
        <p:spPr>
          <a:xfrm>
            <a:off x="7028225" y="3700211"/>
            <a:ext cx="1574154" cy="349968"/>
          </a:xfrm>
          <a:prstGeom prst="rect">
            <a:avLst/>
          </a:prstGeom>
          <a:noFill/>
        </p:spPr>
        <p:txBody>
          <a:bodyPr wrap="square" rtlCol="0">
            <a:spAutoFit/>
          </a:bodyPr>
          <a:lstStyle/>
          <a:p>
            <a:r>
              <a:rPr lang="en-US" dirty="0" smtClean="0">
                <a:latin typeface="Chalkboard"/>
                <a:cs typeface="Chalkboard"/>
              </a:rPr>
              <a:t>Hash </a:t>
            </a:r>
            <a:r>
              <a:rPr lang="en-US" dirty="0" err="1" smtClean="0">
                <a:latin typeface="Chalkboard"/>
                <a:cs typeface="Chalkboard"/>
              </a:rPr>
              <a:t>Fn</a:t>
            </a:r>
            <a:endParaRPr lang="en-US" dirty="0">
              <a:latin typeface="Chalkboard"/>
              <a:cs typeface="Chalkboard"/>
            </a:endParaRPr>
          </a:p>
        </p:txBody>
      </p:sp>
      <p:sp>
        <p:nvSpPr>
          <p:cNvPr id="23"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rm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409" dirty="0" smtClean="0"/>
              <a:t>Same idea is used for internet security</a:t>
            </a:r>
            <a:endParaRPr lang="en-US" sz="4409" dirty="0"/>
          </a:p>
        </p:txBody>
      </p:sp>
    </p:spTree>
    <p:extLst>
      <p:ext uri="{BB962C8B-B14F-4D97-AF65-F5344CB8AC3E}">
        <p14:creationId xmlns:p14="http://schemas.microsoft.com/office/powerpoint/2010/main" val="12610942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Layer>
                </a14:imgProps>
              </a:ext>
            </a:extLst>
          </a:blip>
          <a:stretch>
            <a:fillRect/>
          </a:stretch>
        </p:blipFill>
        <p:spPr>
          <a:xfrm>
            <a:off x="2349317" y="1431051"/>
            <a:ext cx="4993118" cy="4993118"/>
          </a:xfrm>
          <a:prstGeom prst="rect">
            <a:avLst/>
          </a:prstGeom>
        </p:spPr>
      </p:pic>
      <p:sp>
        <p:nvSpPr>
          <p:cNvPr id="13"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rm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409" dirty="0" err="1" smtClean="0"/>
              <a:t>Hashzam</a:t>
            </a:r>
            <a:endParaRPr lang="en-US" sz="4409"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1531" y="609397"/>
            <a:ext cx="4428048" cy="2216903"/>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4938" y="5133114"/>
            <a:ext cx="6095240" cy="3050593"/>
          </a:xfrm>
          <a:prstGeom prst="rect">
            <a:avLst/>
          </a:prstGeom>
        </p:spPr>
      </p:pic>
      <p:sp>
        <p:nvSpPr>
          <p:cNvPr id="9" name="TextBox 8"/>
          <p:cNvSpPr txBox="1"/>
          <p:nvPr/>
        </p:nvSpPr>
        <p:spPr>
          <a:xfrm>
            <a:off x="6285180" y="7152554"/>
            <a:ext cx="1890261" cy="349968"/>
          </a:xfrm>
          <a:prstGeom prst="rect">
            <a:avLst/>
          </a:prstGeom>
          <a:noFill/>
        </p:spPr>
        <p:txBody>
          <a:bodyPr wrap="none" rtlCol="0">
            <a:spAutoFit/>
          </a:bodyPr>
          <a:lstStyle/>
          <a:p>
            <a:r>
              <a:rPr lang="en-US" dirty="0" smtClean="0"/>
              <a:t>Source: </a:t>
            </a:r>
            <a:r>
              <a:rPr lang="en-US" dirty="0" err="1" smtClean="0"/>
              <a:t>Shazam</a:t>
            </a:r>
            <a:endParaRPr lang="en-US" dirty="0"/>
          </a:p>
        </p:txBody>
      </p:sp>
    </p:spTree>
    <p:extLst>
      <p:ext uri="{BB962C8B-B14F-4D97-AF65-F5344CB8AC3E}">
        <p14:creationId xmlns:p14="http://schemas.microsoft.com/office/powerpoint/2010/main" val="10036075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6880" y="1059925"/>
            <a:ext cx="5332215" cy="6219762"/>
          </a:xfrm>
          <a:prstGeom prst="rect">
            <a:avLst/>
          </a:prstGeom>
        </p:spPr>
      </p:pic>
      <p:sp>
        <p:nvSpPr>
          <p:cNvPr id="7" name="Rectangle 6"/>
          <p:cNvSpPr/>
          <p:nvPr/>
        </p:nvSpPr>
        <p:spPr>
          <a:xfrm>
            <a:off x="529" y="7140299"/>
            <a:ext cx="10079566" cy="344838"/>
          </a:xfrm>
          <a:prstGeom prst="rect">
            <a:avLst/>
          </a:prstGeom>
        </p:spPr>
        <p:txBody>
          <a:bodyPr wrap="square">
            <a:spAutoFit/>
          </a:bodyPr>
          <a:lstStyle/>
          <a:p>
            <a:pPr algn="ctr"/>
            <a:r>
              <a:rPr lang="en-US" sz="1764" dirty="0">
                <a:latin typeface="Chalkboard"/>
                <a:cs typeface="Chalkboard"/>
              </a:rPr>
              <a:t>Wang, A. An Industrial-Strength Audio Search Algorithm</a:t>
            </a:r>
          </a:p>
        </p:txBody>
      </p:sp>
      <p:sp>
        <p:nvSpPr>
          <p:cNvPr id="6"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rm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409" dirty="0" smtClean="0"/>
              <a:t>Note Pairs</a:t>
            </a:r>
            <a:endParaRPr lang="en-US" sz="4409" dirty="0"/>
          </a:p>
        </p:txBody>
      </p:sp>
    </p:spTree>
    <p:extLst>
      <p:ext uri="{BB962C8B-B14F-4D97-AF65-F5344CB8AC3E}">
        <p14:creationId xmlns:p14="http://schemas.microsoft.com/office/powerpoint/2010/main" val="1475234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871612" y="1711038"/>
            <a:ext cx="4464244" cy="4448698"/>
          </a:xfrm>
          <a:prstGeom prst="roundRect">
            <a:avLst>
              <a:gd name="adj" fmla="val 2162"/>
            </a:avLst>
          </a:prstGeom>
          <a:solidFill>
            <a:schemeClr val="bg2"/>
          </a:solidFill>
          <a:ln>
            <a:solidFill>
              <a:srgbClr val="ABABAB"/>
            </a:solidFill>
          </a:ln>
          <a:effectLst>
            <a:innerShdw blurRad="63500" dist="50800" dir="13500000">
              <a:srgbClr val="000000">
                <a:alpha val="8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2380434" y="2053245"/>
            <a:ext cx="2006581" cy="149326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136046" y="4969170"/>
            <a:ext cx="4728685" cy="865237"/>
          </a:xfrm>
          <a:prstGeom prst="rect">
            <a:avLst/>
          </a:prstGeom>
        </p:spPr>
        <p:txBody>
          <a:bodyPr wrap="square">
            <a:spAutoFit/>
          </a:bodyPr>
          <a:lstStyle/>
          <a:p>
            <a:r>
              <a:rPr lang="en-US" dirty="0" smtClean="0">
                <a:latin typeface="Times"/>
                <a:cs typeface="Times"/>
              </a:rPr>
              <a:t>You Can Call Me Al – Paul Simon. </a:t>
            </a:r>
            <a:r>
              <a:rPr lang="en-US" dirty="0">
                <a:latin typeface="Times"/>
                <a:cs typeface="Times"/>
              </a:rPr>
              <a:t>7</a:t>
            </a:r>
            <a:r>
              <a:rPr lang="en-US" dirty="0" smtClean="0">
                <a:latin typeface="Times"/>
                <a:cs typeface="Times"/>
              </a:rPr>
              <a:t>s,</a:t>
            </a:r>
          </a:p>
          <a:p>
            <a:r>
              <a:rPr lang="en-US" dirty="0" smtClean="0">
                <a:latin typeface="Times"/>
                <a:cs typeface="Times"/>
              </a:rPr>
              <a:t>You Can Call Me Al – Paul Simon. 43s,</a:t>
            </a:r>
          </a:p>
          <a:p>
            <a:r>
              <a:rPr lang="en-US" dirty="0" smtClean="0">
                <a:latin typeface="Times"/>
                <a:cs typeface="Times"/>
              </a:rPr>
              <a:t>All Right Now – Police. 18s</a:t>
            </a:r>
          </a:p>
        </p:txBody>
      </p:sp>
      <p:grpSp>
        <p:nvGrpSpPr>
          <p:cNvPr id="30" name="Group 29"/>
          <p:cNvGrpSpPr/>
          <p:nvPr/>
        </p:nvGrpSpPr>
        <p:grpSpPr>
          <a:xfrm>
            <a:off x="6065566" y="1684896"/>
            <a:ext cx="3264787" cy="4459283"/>
            <a:chOff x="8719420" y="1443841"/>
            <a:chExt cx="2961755" cy="4045381"/>
          </a:xfrm>
        </p:grpSpPr>
        <p:sp>
          <p:nvSpPr>
            <p:cNvPr id="13" name="Rounded Rectangle 12"/>
            <p:cNvSpPr/>
            <p:nvPr/>
          </p:nvSpPr>
          <p:spPr>
            <a:xfrm>
              <a:off x="8760176" y="1443841"/>
              <a:ext cx="2920999" cy="4045381"/>
            </a:xfrm>
            <a:prstGeom prst="roundRect">
              <a:avLst>
                <a:gd name="adj" fmla="val 2162"/>
              </a:avLst>
            </a:prstGeom>
            <a:solidFill>
              <a:schemeClr val="bg2"/>
            </a:solidFill>
            <a:ln>
              <a:solidFill>
                <a:srgbClr val="ABABAB"/>
              </a:solidFill>
            </a:ln>
            <a:effectLst>
              <a:innerShdw blurRad="63500" dist="50800" dir="13500000">
                <a:srgbClr val="000000">
                  <a:alpha val="8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8719420" y="1500285"/>
              <a:ext cx="667776" cy="317485"/>
            </a:xfrm>
            <a:prstGeom prst="rect">
              <a:avLst/>
            </a:prstGeom>
            <a:noFill/>
          </p:spPr>
          <p:txBody>
            <a:bodyPr wrap="none" rtlCol="0">
              <a:spAutoFit/>
            </a:bodyPr>
            <a:lstStyle/>
            <a:p>
              <a:r>
                <a:rPr lang="en-US" dirty="0" smtClean="0">
                  <a:latin typeface="Courier"/>
                  <a:cs typeface="Courier"/>
                </a:rPr>
                <a:t>Key:</a:t>
              </a:r>
              <a:endParaRPr lang="en-US" dirty="0">
                <a:latin typeface="Courier"/>
                <a:cs typeface="Courier"/>
              </a:endParaRPr>
            </a:p>
          </p:txBody>
        </p:sp>
        <p:sp>
          <p:nvSpPr>
            <p:cNvPr id="15" name="TextBox 14"/>
            <p:cNvSpPr txBox="1"/>
            <p:nvPr/>
          </p:nvSpPr>
          <p:spPr>
            <a:xfrm>
              <a:off x="8760176" y="2501033"/>
              <a:ext cx="917900" cy="317485"/>
            </a:xfrm>
            <a:prstGeom prst="rect">
              <a:avLst/>
            </a:prstGeom>
            <a:noFill/>
          </p:spPr>
          <p:txBody>
            <a:bodyPr wrap="none" rtlCol="0">
              <a:spAutoFit/>
            </a:bodyPr>
            <a:lstStyle/>
            <a:p>
              <a:r>
                <a:rPr lang="en-US" dirty="0" smtClean="0">
                  <a:latin typeface="Courier"/>
                  <a:cs typeface="Courier"/>
                </a:rPr>
                <a:t>Value:</a:t>
              </a:r>
              <a:endParaRPr lang="en-US" dirty="0">
                <a:latin typeface="Courier"/>
                <a:cs typeface="Courier"/>
              </a:endParaRPr>
            </a:p>
          </p:txBody>
        </p:sp>
        <p:sp>
          <p:nvSpPr>
            <p:cNvPr id="16" name="Rectangle 15"/>
            <p:cNvSpPr/>
            <p:nvPr/>
          </p:nvSpPr>
          <p:spPr>
            <a:xfrm>
              <a:off x="8924204" y="1868395"/>
              <a:ext cx="1159300" cy="427306"/>
            </a:xfrm>
            <a:prstGeom prst="rect">
              <a:avLst/>
            </a:prstGeom>
          </p:spPr>
          <p:txBody>
            <a:bodyPr wrap="none">
              <a:spAutoFit/>
            </a:bodyPr>
            <a:lstStyle/>
            <a:p>
              <a:r>
                <a:rPr lang="en-US" sz="2646" dirty="0" smtClean="0">
                  <a:latin typeface="Times"/>
                  <a:cs typeface="Times"/>
                </a:rPr>
                <a:t>“Jenny”</a:t>
              </a:r>
              <a:endParaRPr lang="en-US" sz="2646" dirty="0">
                <a:latin typeface="Times"/>
                <a:cs typeface="Times"/>
              </a:endParaRPr>
            </a:p>
          </p:txBody>
        </p:sp>
        <p:cxnSp>
          <p:nvCxnSpPr>
            <p:cNvPr id="17" name="Straight Connector 16"/>
            <p:cNvCxnSpPr/>
            <p:nvPr/>
          </p:nvCxnSpPr>
          <p:spPr>
            <a:xfrm>
              <a:off x="8760176" y="2416454"/>
              <a:ext cx="292099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870239" y="1716006"/>
            <a:ext cx="736099" cy="349968"/>
          </a:xfrm>
          <a:prstGeom prst="rect">
            <a:avLst/>
          </a:prstGeom>
          <a:noFill/>
        </p:spPr>
        <p:txBody>
          <a:bodyPr wrap="none" rtlCol="0">
            <a:spAutoFit/>
          </a:bodyPr>
          <a:lstStyle/>
          <a:p>
            <a:r>
              <a:rPr lang="en-US" dirty="0" smtClean="0">
                <a:latin typeface="Courier"/>
                <a:cs typeface="Courier"/>
              </a:rPr>
              <a:t>Key:</a:t>
            </a:r>
            <a:endParaRPr lang="en-US" dirty="0">
              <a:latin typeface="Courier"/>
              <a:cs typeface="Courier"/>
            </a:endParaRPr>
          </a:p>
        </p:txBody>
      </p:sp>
      <p:sp>
        <p:nvSpPr>
          <p:cNvPr id="21" name="TextBox 20"/>
          <p:cNvSpPr txBox="1"/>
          <p:nvPr/>
        </p:nvSpPr>
        <p:spPr>
          <a:xfrm>
            <a:off x="868500" y="4607958"/>
            <a:ext cx="1011815" cy="349968"/>
          </a:xfrm>
          <a:prstGeom prst="rect">
            <a:avLst/>
          </a:prstGeom>
          <a:noFill/>
        </p:spPr>
        <p:txBody>
          <a:bodyPr wrap="none" rtlCol="0">
            <a:spAutoFit/>
          </a:bodyPr>
          <a:lstStyle/>
          <a:p>
            <a:r>
              <a:rPr lang="en-US" dirty="0" smtClean="0">
                <a:latin typeface="Courier"/>
                <a:cs typeface="Courier"/>
              </a:rPr>
              <a:t>Value:</a:t>
            </a:r>
            <a:endParaRPr lang="en-US" dirty="0">
              <a:latin typeface="Courier"/>
              <a:cs typeface="Courier"/>
            </a:endParaRPr>
          </a:p>
        </p:txBody>
      </p:sp>
      <p:cxnSp>
        <p:nvCxnSpPr>
          <p:cNvPr id="23" name="Straight Connector 22"/>
          <p:cNvCxnSpPr/>
          <p:nvPr/>
        </p:nvCxnSpPr>
        <p:spPr>
          <a:xfrm>
            <a:off x="871604" y="4436950"/>
            <a:ext cx="4464252"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240434" y="995512"/>
            <a:ext cx="1361270" cy="471026"/>
          </a:xfrm>
          <a:prstGeom prst="rect">
            <a:avLst/>
          </a:prstGeom>
          <a:noFill/>
        </p:spPr>
        <p:txBody>
          <a:bodyPr wrap="none" rtlCol="0">
            <a:spAutoFit/>
          </a:bodyPr>
          <a:lstStyle/>
          <a:p>
            <a:r>
              <a:rPr lang="en-US" sz="2646" dirty="0" err="1">
                <a:latin typeface="Chalkboard"/>
                <a:cs typeface="Chalkboard"/>
              </a:rPr>
              <a:t>Shazam</a:t>
            </a:r>
            <a:endParaRPr lang="en-US" sz="2646" dirty="0">
              <a:latin typeface="Chalkboard"/>
              <a:cs typeface="Chalkboard"/>
            </a:endParaRPr>
          </a:p>
        </p:txBody>
      </p:sp>
      <p:sp>
        <p:nvSpPr>
          <p:cNvPr id="29" name="TextBox 28"/>
          <p:cNvSpPr txBox="1"/>
          <p:nvPr/>
        </p:nvSpPr>
        <p:spPr>
          <a:xfrm>
            <a:off x="6669479" y="1009334"/>
            <a:ext cx="1812484" cy="471026"/>
          </a:xfrm>
          <a:prstGeom prst="rect">
            <a:avLst/>
          </a:prstGeom>
          <a:noFill/>
        </p:spPr>
        <p:txBody>
          <a:bodyPr wrap="none" rtlCol="0">
            <a:spAutoFit/>
          </a:bodyPr>
          <a:lstStyle/>
          <a:p>
            <a:r>
              <a:rPr lang="en-US" sz="2646" smtClean="0">
                <a:latin typeface="Chalkboard"/>
                <a:cs typeface="Chalkboard"/>
              </a:rPr>
              <a:t>PhoneBook</a:t>
            </a:r>
            <a:endParaRPr lang="en-US" sz="2646" dirty="0">
              <a:latin typeface="Chalkboard"/>
              <a:cs typeface="Chalkboard"/>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9124" y="1213282"/>
            <a:ext cx="3267133" cy="3810947"/>
          </a:xfrm>
          <a:prstGeom prst="rect">
            <a:avLst/>
          </a:prstGeom>
        </p:spPr>
      </p:pic>
      <p:sp>
        <p:nvSpPr>
          <p:cNvPr id="22" name="Rectangle 21"/>
          <p:cNvSpPr/>
          <p:nvPr/>
        </p:nvSpPr>
        <p:spPr>
          <a:xfrm>
            <a:off x="529" y="7140299"/>
            <a:ext cx="10079566" cy="344838"/>
          </a:xfrm>
          <a:prstGeom prst="rect">
            <a:avLst/>
          </a:prstGeom>
        </p:spPr>
        <p:txBody>
          <a:bodyPr wrap="square">
            <a:spAutoFit/>
          </a:bodyPr>
          <a:lstStyle/>
          <a:p>
            <a:pPr algn="ctr"/>
            <a:r>
              <a:rPr lang="en-US" sz="1764" dirty="0">
                <a:latin typeface="Chalkboard"/>
                <a:cs typeface="Chalkboard"/>
              </a:rPr>
              <a:t>Wang, A. An Industrial-Strength Audio Search Algorithm</a:t>
            </a:r>
          </a:p>
        </p:txBody>
      </p:sp>
      <p:sp>
        <p:nvSpPr>
          <p:cNvPr id="2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rm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409" dirty="0" smtClean="0"/>
              <a:t>Note/Song Mapping</a:t>
            </a:r>
            <a:endParaRPr lang="en-US" sz="4409" dirty="0"/>
          </a:p>
        </p:txBody>
      </p:sp>
      <p:sp>
        <p:nvSpPr>
          <p:cNvPr id="3" name="TextBox 2"/>
          <p:cNvSpPr txBox="1"/>
          <p:nvPr/>
        </p:nvSpPr>
        <p:spPr>
          <a:xfrm>
            <a:off x="6942667" y="4233333"/>
            <a:ext cx="1487908" cy="435825"/>
          </a:xfrm>
          <a:prstGeom prst="rect">
            <a:avLst/>
          </a:prstGeom>
          <a:noFill/>
        </p:spPr>
        <p:txBody>
          <a:bodyPr wrap="none" rtlCol="0">
            <a:spAutoFit/>
          </a:bodyPr>
          <a:lstStyle/>
          <a:p>
            <a:r>
              <a:rPr lang="en-US" sz="2400" smtClean="0"/>
              <a:t>867-5309</a:t>
            </a:r>
            <a:endParaRPr lang="en-US" sz="2400"/>
          </a:p>
        </p:txBody>
      </p:sp>
    </p:spTree>
    <p:extLst>
      <p:ext uri="{BB962C8B-B14F-4D97-AF65-F5344CB8AC3E}">
        <p14:creationId xmlns:p14="http://schemas.microsoft.com/office/powerpoint/2010/main" val="33095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2659" y="368511"/>
            <a:ext cx="5646422" cy="4235736"/>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388" y="3548655"/>
            <a:ext cx="8275200" cy="4140292"/>
          </a:xfrm>
          <a:prstGeom prst="rect">
            <a:avLst/>
          </a:prstGeom>
        </p:spPr>
      </p:pic>
      <p:sp>
        <p:nvSpPr>
          <p:cNvPr id="7"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rm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409" dirty="0" smtClean="0"/>
              <a:t>Note Pair Hashing</a:t>
            </a:r>
            <a:endParaRPr lang="en-US" sz="4409" dirty="0"/>
          </a:p>
        </p:txBody>
      </p:sp>
    </p:spTree>
    <p:extLst>
      <p:ext uri="{BB962C8B-B14F-4D97-AF65-F5344CB8AC3E}">
        <p14:creationId xmlns:p14="http://schemas.microsoft.com/office/powerpoint/2010/main" val="18836797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2659" y="368511"/>
            <a:ext cx="5646422" cy="4235736"/>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388" y="3548655"/>
            <a:ext cx="8275200" cy="4140292"/>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84763" y="5770862"/>
            <a:ext cx="684415" cy="279989"/>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33165" y="1866587"/>
            <a:ext cx="920847" cy="920847"/>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88262" y="5736641"/>
            <a:ext cx="684415" cy="279989"/>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90597" y="5783306"/>
            <a:ext cx="684415" cy="279989"/>
          </a:xfrm>
          <a:prstGeom prst="rect">
            <a:avLst/>
          </a:prstGeom>
        </p:spPr>
      </p:pic>
      <p:sp>
        <p:nvSpPr>
          <p:cNvPr id="11"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rm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409" smtClean="0"/>
              <a:t>Note Pair Hashing</a:t>
            </a:r>
            <a:endParaRPr lang="en-US" sz="4409" dirty="0"/>
          </a:p>
        </p:txBody>
      </p:sp>
    </p:spTree>
    <p:extLst>
      <p:ext uri="{BB962C8B-B14F-4D97-AF65-F5344CB8AC3E}">
        <p14:creationId xmlns:p14="http://schemas.microsoft.com/office/powerpoint/2010/main" val="11110912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2659" y="368511"/>
            <a:ext cx="5646422" cy="4235736"/>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388" y="3548655"/>
            <a:ext cx="8275200" cy="4140292"/>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84763" y="5770862"/>
            <a:ext cx="684415" cy="279989"/>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88262" y="5736641"/>
            <a:ext cx="684415" cy="279989"/>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90597" y="5783306"/>
            <a:ext cx="684415" cy="279989"/>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78541" y="5609092"/>
            <a:ext cx="684415" cy="27998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33313" y="5854859"/>
            <a:ext cx="684415" cy="279989"/>
          </a:xfrm>
          <a:prstGeom prst="rect">
            <a:avLst/>
          </a:prstGeom>
        </p:spPr>
      </p:pic>
      <p:sp>
        <p:nvSpPr>
          <p:cNvPr id="13" name="Rectangle 12"/>
          <p:cNvSpPr/>
          <p:nvPr/>
        </p:nvSpPr>
        <p:spPr>
          <a:xfrm>
            <a:off x="-403896" y="1338327"/>
            <a:ext cx="10079566" cy="344838"/>
          </a:xfrm>
          <a:prstGeom prst="rect">
            <a:avLst/>
          </a:prstGeom>
        </p:spPr>
        <p:txBody>
          <a:bodyPr wrap="square">
            <a:spAutoFit/>
          </a:bodyPr>
          <a:lstStyle/>
          <a:p>
            <a:pPr algn="ctr"/>
            <a:r>
              <a:rPr lang="en-US" sz="1764" dirty="0">
                <a:solidFill>
                  <a:srgbClr val="489738"/>
                </a:solidFill>
                <a:latin typeface="Chalkboard"/>
                <a:cs typeface="Chalkboard"/>
              </a:rPr>
              <a:t>Window for n</a:t>
            </a:r>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13721" y="933293"/>
            <a:ext cx="2690995" cy="2690995"/>
          </a:xfrm>
          <a:prstGeom prst="rect">
            <a:avLst/>
          </a:prstGeom>
        </p:spPr>
      </p:pic>
      <p:sp>
        <p:nvSpPr>
          <p:cNvPr id="15"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rm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409" smtClean="0"/>
              <a:t>Note Pair Hashing</a:t>
            </a:r>
            <a:endParaRPr lang="en-US" sz="4409" dirty="0"/>
          </a:p>
        </p:txBody>
      </p:sp>
    </p:spTree>
    <p:extLst>
      <p:ext uri="{BB962C8B-B14F-4D97-AF65-F5344CB8AC3E}">
        <p14:creationId xmlns:p14="http://schemas.microsoft.com/office/powerpoint/2010/main" val="12526864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2659" y="368511"/>
            <a:ext cx="5646422" cy="4235736"/>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388" y="3548655"/>
            <a:ext cx="8275200" cy="4140292"/>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84763" y="5770862"/>
            <a:ext cx="684415" cy="279989"/>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3188307">
            <a:off x="3605326" y="1773377"/>
            <a:ext cx="1192827" cy="1192827"/>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88262" y="5736641"/>
            <a:ext cx="684415" cy="279989"/>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90597" y="5783306"/>
            <a:ext cx="684415" cy="279989"/>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78541" y="5609092"/>
            <a:ext cx="684415" cy="27998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33313" y="5854859"/>
            <a:ext cx="684415" cy="279989"/>
          </a:xfrm>
          <a:prstGeom prst="rect">
            <a:avLst/>
          </a:prstGeom>
        </p:spPr>
      </p:pic>
      <p:sp>
        <p:nvSpPr>
          <p:cNvPr id="1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rm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409" smtClean="0"/>
              <a:t>Note Pair Hashing</a:t>
            </a:r>
            <a:endParaRPr lang="en-US" sz="4409" dirty="0"/>
          </a:p>
        </p:txBody>
      </p:sp>
    </p:spTree>
    <p:extLst>
      <p:ext uri="{BB962C8B-B14F-4D97-AF65-F5344CB8AC3E}">
        <p14:creationId xmlns:p14="http://schemas.microsoft.com/office/powerpoint/2010/main" val="9050253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2659" y="368511"/>
            <a:ext cx="5646422" cy="4235736"/>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388" y="3548655"/>
            <a:ext cx="8275200" cy="4140292"/>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84763" y="5770862"/>
            <a:ext cx="684415" cy="279989"/>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3188307">
            <a:off x="4258630" y="2426682"/>
            <a:ext cx="1192827" cy="1192827"/>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88262" y="5736641"/>
            <a:ext cx="684415" cy="279989"/>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90597" y="5783306"/>
            <a:ext cx="684415" cy="279989"/>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78541" y="5609092"/>
            <a:ext cx="684415" cy="27998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33313" y="5854859"/>
            <a:ext cx="684415" cy="279989"/>
          </a:xfrm>
          <a:prstGeom prst="rect">
            <a:avLst/>
          </a:prstGeom>
        </p:spPr>
      </p:pic>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75431" y="5434877"/>
            <a:ext cx="684415" cy="279989"/>
          </a:xfrm>
          <a:prstGeom prst="rect">
            <a:avLst/>
          </a:prstGeom>
        </p:spPr>
      </p:pic>
      <p:sp>
        <p:nvSpPr>
          <p:cNvPr id="15"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rm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409" smtClean="0"/>
              <a:t>Note Pair Hashing</a:t>
            </a:r>
            <a:endParaRPr lang="en-US" sz="4409" dirty="0"/>
          </a:p>
        </p:txBody>
      </p:sp>
    </p:spTree>
    <p:extLst>
      <p:ext uri="{BB962C8B-B14F-4D97-AF65-F5344CB8AC3E}">
        <p14:creationId xmlns:p14="http://schemas.microsoft.com/office/powerpoint/2010/main" val="20074052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6-20 at 10.52.43 AM.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57094" y="1617964"/>
            <a:ext cx="4526473" cy="2239648"/>
          </a:xfrm>
          <a:prstGeom prst="rect">
            <a:avLst/>
          </a:prstGeom>
        </p:spPr>
      </p:pic>
      <p:pic>
        <p:nvPicPr>
          <p:cNvPr id="6" name="Picture 5" descr="Screen Shot 2016-06-20 at 11.02.23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9079" y="4308960"/>
            <a:ext cx="6804434" cy="2902851"/>
          </a:xfrm>
          <a:prstGeom prst="rect">
            <a:avLst/>
          </a:prstGeom>
        </p:spPr>
      </p:pic>
      <p:sp>
        <p:nvSpPr>
          <p:cNvPr id="7" name="TextBox 6"/>
          <p:cNvSpPr txBox="1"/>
          <p:nvPr/>
        </p:nvSpPr>
        <p:spPr>
          <a:xfrm>
            <a:off x="2901516" y="959086"/>
            <a:ext cx="1184940" cy="471026"/>
          </a:xfrm>
          <a:prstGeom prst="rect">
            <a:avLst/>
          </a:prstGeom>
          <a:noFill/>
        </p:spPr>
        <p:txBody>
          <a:bodyPr wrap="none" rtlCol="0">
            <a:spAutoFit/>
          </a:bodyPr>
          <a:lstStyle/>
          <a:p>
            <a:r>
              <a:rPr lang="en-US" sz="2646" dirty="0"/>
              <a:t>Before</a:t>
            </a:r>
            <a:endParaRPr lang="en-US" sz="2646" dirty="0"/>
          </a:p>
        </p:txBody>
      </p:sp>
      <p:sp>
        <p:nvSpPr>
          <p:cNvPr id="9" name="TextBox 8"/>
          <p:cNvSpPr txBox="1"/>
          <p:nvPr/>
        </p:nvSpPr>
        <p:spPr>
          <a:xfrm>
            <a:off x="5231637" y="992658"/>
            <a:ext cx="901209" cy="471026"/>
          </a:xfrm>
          <a:prstGeom prst="rect">
            <a:avLst/>
          </a:prstGeom>
          <a:noFill/>
        </p:spPr>
        <p:txBody>
          <a:bodyPr wrap="none" rtlCol="0">
            <a:spAutoFit/>
          </a:bodyPr>
          <a:lstStyle/>
          <a:p>
            <a:r>
              <a:rPr lang="en-US" sz="2646" dirty="0"/>
              <a:t>After</a:t>
            </a:r>
            <a:endParaRPr lang="en-US" sz="2646" dirty="0"/>
          </a:p>
        </p:txBody>
      </p:sp>
      <p:cxnSp>
        <p:nvCxnSpPr>
          <p:cNvPr id="11" name="Straight Connector 10"/>
          <p:cNvCxnSpPr/>
          <p:nvPr/>
        </p:nvCxnSpPr>
        <p:spPr>
          <a:xfrm>
            <a:off x="4690328" y="1213537"/>
            <a:ext cx="0" cy="2784325"/>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698105" y="4131944"/>
            <a:ext cx="0" cy="3079868"/>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069509" y="3857612"/>
            <a:ext cx="1184940" cy="471026"/>
          </a:xfrm>
          <a:prstGeom prst="rect">
            <a:avLst/>
          </a:prstGeom>
          <a:noFill/>
        </p:spPr>
        <p:txBody>
          <a:bodyPr wrap="none" rtlCol="0">
            <a:spAutoFit/>
          </a:bodyPr>
          <a:lstStyle/>
          <a:p>
            <a:r>
              <a:rPr lang="en-US" sz="2646" dirty="0"/>
              <a:t>Before</a:t>
            </a:r>
            <a:endParaRPr lang="en-US" sz="2646" dirty="0"/>
          </a:p>
        </p:txBody>
      </p:sp>
      <p:sp>
        <p:nvSpPr>
          <p:cNvPr id="17" name="TextBox 16"/>
          <p:cNvSpPr txBox="1"/>
          <p:nvPr/>
        </p:nvSpPr>
        <p:spPr>
          <a:xfrm>
            <a:off x="5399630" y="3842057"/>
            <a:ext cx="901209" cy="471026"/>
          </a:xfrm>
          <a:prstGeom prst="rect">
            <a:avLst/>
          </a:prstGeom>
          <a:noFill/>
        </p:spPr>
        <p:txBody>
          <a:bodyPr wrap="none" rtlCol="0">
            <a:spAutoFit/>
          </a:bodyPr>
          <a:lstStyle/>
          <a:p>
            <a:r>
              <a:rPr lang="en-US" sz="2646" dirty="0"/>
              <a:t>After</a:t>
            </a:r>
            <a:endParaRPr lang="en-US" sz="2646" dirty="0"/>
          </a:p>
        </p:txBody>
      </p:sp>
      <p:sp>
        <p:nvSpPr>
          <p:cNvPr id="18"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Work in Any World</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7111258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Search is Important</a:t>
            </a:r>
            <a:endParaRPr kumimoji="1" lang="zh-CN" altLang="en-US" dirty="0"/>
          </a:p>
        </p:txBody>
      </p:sp>
      <p:pic>
        <p:nvPicPr>
          <p:cNvPr id="4" name="Picture 3"/>
          <p:cNvPicPr>
            <a:picLocks noChangeAspect="1"/>
          </p:cNvPicPr>
          <p:nvPr/>
        </p:nvPicPr>
        <p:blipFill>
          <a:blip r:embed="rId2"/>
          <a:stretch>
            <a:fillRect/>
          </a:stretch>
        </p:blipFill>
        <p:spPr>
          <a:xfrm>
            <a:off x="-432855" y="811609"/>
            <a:ext cx="10686894" cy="6748066"/>
          </a:xfrm>
          <a:prstGeom prst="rect">
            <a:avLst/>
          </a:prstGeom>
        </p:spPr>
      </p:pic>
      <p:sp>
        <p:nvSpPr>
          <p:cNvPr id="5"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rm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409" dirty="0"/>
              <a:t>Google Maps</a:t>
            </a: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3881" y1="43310" x2="50699" y2="42606"/>
                        <a14:foregroundMark x1="68357" y1="18134" x2="70804" y2="14437"/>
                      </a14:backgroundRemoval>
                    </a14:imgEffect>
                  </a14:imgLayer>
                </a14:imgProps>
              </a:ext>
            </a:extLst>
          </a:blip>
          <a:stretch>
            <a:fillRect/>
          </a:stretch>
        </p:blipFill>
        <p:spPr>
          <a:xfrm>
            <a:off x="6167392" y="1562683"/>
            <a:ext cx="3024007" cy="30028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22280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7719" y="2668249"/>
            <a:ext cx="2608406" cy="1523494"/>
          </a:xfrm>
          <a:prstGeom prst="rect">
            <a:avLst/>
          </a:prstGeom>
          <a:noFill/>
        </p:spPr>
        <p:txBody>
          <a:bodyPr wrap="none" rtlCol="0">
            <a:spAutoFit/>
          </a:bodyPr>
          <a:lstStyle/>
          <a:p>
            <a:r>
              <a:rPr lang="en-US" sz="10000" dirty="0" smtClean="0"/>
              <a:t>C++</a:t>
            </a:r>
            <a:endParaRPr lang="en-US" sz="10000" dirty="0"/>
          </a:p>
        </p:txBody>
      </p:sp>
    </p:spTree>
    <p:extLst>
      <p:ext uri="{BB962C8B-B14F-4D97-AF65-F5344CB8AC3E}">
        <p14:creationId xmlns:p14="http://schemas.microsoft.com/office/powerpoint/2010/main" val="15636302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67736" y="2286000"/>
            <a:ext cx="3756241" cy="37057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9409" y="1998133"/>
            <a:ext cx="3698874" cy="3698874"/>
          </a:xfrm>
          <a:prstGeom prst="rect">
            <a:avLst/>
          </a:prstGeom>
        </p:spPr>
      </p:pic>
      <p:sp>
        <p:nvSpPr>
          <p:cNvPr id="6" name="TextBox 5"/>
          <p:cNvSpPr txBox="1"/>
          <p:nvPr/>
        </p:nvSpPr>
        <p:spPr>
          <a:xfrm>
            <a:off x="795867" y="1202267"/>
            <a:ext cx="3970959" cy="464423"/>
          </a:xfrm>
          <a:prstGeom prst="rect">
            <a:avLst/>
          </a:prstGeom>
          <a:noFill/>
        </p:spPr>
        <p:txBody>
          <a:bodyPr wrap="none" rtlCol="0">
            <a:spAutoFit/>
          </a:bodyPr>
          <a:lstStyle/>
          <a:p>
            <a:r>
              <a:rPr lang="en-US" sz="2600" dirty="0" smtClean="0"/>
              <a:t>Eclipse is the ide for Java</a:t>
            </a:r>
            <a:endParaRPr lang="en-US" sz="2600" dirty="0"/>
          </a:p>
        </p:txBody>
      </p:sp>
      <p:sp>
        <p:nvSpPr>
          <p:cNvPr id="7" name="TextBox 6"/>
          <p:cNvSpPr txBox="1"/>
          <p:nvPr/>
        </p:nvSpPr>
        <p:spPr>
          <a:xfrm>
            <a:off x="5655733" y="1185333"/>
            <a:ext cx="4097867" cy="836511"/>
          </a:xfrm>
          <a:prstGeom prst="rect">
            <a:avLst/>
          </a:prstGeom>
          <a:noFill/>
        </p:spPr>
        <p:txBody>
          <a:bodyPr wrap="square" rtlCol="0">
            <a:spAutoFit/>
          </a:bodyPr>
          <a:lstStyle/>
          <a:p>
            <a:pPr algn="ctr"/>
            <a:r>
              <a:rPr lang="en-US" sz="2600" dirty="0" smtClean="0"/>
              <a:t>Eclipse is the ide </a:t>
            </a:r>
            <a:r>
              <a:rPr lang="en-US" sz="2600" smtClean="0"/>
              <a:t>for C++ (CS106B</a:t>
            </a:r>
            <a:endParaRPr lang="en-US" sz="2600" dirty="0"/>
          </a:p>
        </p:txBody>
      </p:sp>
    </p:spTree>
    <p:extLst>
      <p:ext uri="{BB962C8B-B14F-4D97-AF65-F5344CB8AC3E}">
        <p14:creationId xmlns:p14="http://schemas.microsoft.com/office/powerpoint/2010/main" val="11758368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asted-image.pdf"/>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97084" y="399490"/>
            <a:ext cx="10274737" cy="6755683"/>
          </a:xfrm>
          <a:prstGeom prst="rect">
            <a:avLst/>
          </a:prstGeom>
          <a:ln w="12700">
            <a:miter lim="400000"/>
          </a:ln>
        </p:spPr>
      </p:pic>
      <p:sp>
        <p:nvSpPr>
          <p:cNvPr id="4" name="Title Placeholder 1"/>
          <p:cNvSpPr txBox="1">
            <a:spLocks/>
          </p:cNvSpPr>
          <p:nvPr/>
        </p:nvSpPr>
        <p:spPr>
          <a:xfrm>
            <a:off x="529" y="-4836"/>
            <a:ext cx="10079567" cy="816445"/>
          </a:xfrm>
          <a:prstGeom prst="rect">
            <a:avLst/>
          </a:prstGeom>
          <a:solidFill>
            <a:srgbClr val="C3D69B"/>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CS106B </a:t>
            </a:r>
            <a:r>
              <a:rPr lang="en-US" sz="5071" dirty="0">
                <a:latin typeface="Calibri"/>
                <a:cs typeface="Calibri"/>
              </a:rPr>
              <a:t>For Art</a:t>
            </a:r>
          </a:p>
        </p:txBody>
      </p:sp>
      <p:pic>
        <p:nvPicPr>
          <p:cNvPr id="2" name="Picture 1"/>
          <p:cNvPicPr>
            <a:picLocks noChangeAspect="1"/>
          </p:cNvPicPr>
          <p:nvPr/>
        </p:nvPicPr>
        <p:blipFill>
          <a:blip r:embed="rId4"/>
          <a:stretch>
            <a:fillRect/>
          </a:stretch>
        </p:blipFill>
        <p:spPr>
          <a:xfrm>
            <a:off x="-1296715" y="811965"/>
            <a:ext cx="11474367" cy="6747710"/>
          </a:xfrm>
          <a:prstGeom prst="rect">
            <a:avLst/>
          </a:prstGeom>
        </p:spPr>
      </p:pic>
    </p:spTree>
    <p:extLst>
      <p:ext uri="{BB962C8B-B14F-4D97-AF65-F5344CB8AC3E}">
        <p14:creationId xmlns:p14="http://schemas.microsoft.com/office/powerpoint/2010/main" val="1145418256"/>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8398" y="1794933"/>
            <a:ext cx="2571538" cy="807913"/>
          </a:xfrm>
          <a:prstGeom prst="rect">
            <a:avLst/>
          </a:prstGeom>
          <a:noFill/>
        </p:spPr>
        <p:txBody>
          <a:bodyPr wrap="none" rtlCol="0">
            <a:spAutoFit/>
          </a:bodyPr>
          <a:lstStyle/>
          <a:p>
            <a:r>
              <a:rPr lang="en-US" sz="5000" dirty="0" smtClean="0"/>
              <a:t>CS106B</a:t>
            </a:r>
            <a:endParaRPr lang="en-US" sz="5000" dirty="0"/>
          </a:p>
        </p:txBody>
      </p:sp>
      <p:sp>
        <p:nvSpPr>
          <p:cNvPr id="6" name="TextBox 5"/>
          <p:cNvSpPr txBox="1"/>
          <p:nvPr/>
        </p:nvSpPr>
        <p:spPr>
          <a:xfrm>
            <a:off x="2438401" y="4351866"/>
            <a:ext cx="5131533" cy="807913"/>
          </a:xfrm>
          <a:prstGeom prst="rect">
            <a:avLst/>
          </a:prstGeom>
          <a:noFill/>
        </p:spPr>
        <p:txBody>
          <a:bodyPr wrap="none" rtlCol="0">
            <a:spAutoFit/>
          </a:bodyPr>
          <a:lstStyle/>
          <a:p>
            <a:r>
              <a:rPr lang="en-US" sz="5000" dirty="0" smtClean="0"/>
              <a:t>Other Languages</a:t>
            </a:r>
            <a:endParaRPr lang="en-US" sz="5000" dirty="0"/>
          </a:p>
        </p:txBody>
      </p:sp>
      <p:sp>
        <p:nvSpPr>
          <p:cNvPr id="7" name="TextBox 6"/>
          <p:cNvSpPr txBox="1"/>
          <p:nvPr/>
        </p:nvSpPr>
        <p:spPr>
          <a:xfrm>
            <a:off x="2650798" y="3073400"/>
            <a:ext cx="4706738" cy="807913"/>
          </a:xfrm>
          <a:prstGeom prst="rect">
            <a:avLst/>
          </a:prstGeom>
          <a:noFill/>
        </p:spPr>
        <p:txBody>
          <a:bodyPr wrap="none" rtlCol="0">
            <a:spAutoFit/>
          </a:bodyPr>
          <a:lstStyle/>
          <a:p>
            <a:r>
              <a:rPr lang="en-US" sz="5000" dirty="0" smtClean="0"/>
              <a:t>Java in the Wild</a:t>
            </a:r>
            <a:endParaRPr lang="en-US" sz="5000" dirty="0"/>
          </a:p>
        </p:txBody>
      </p:sp>
    </p:spTree>
    <p:extLst>
      <p:ext uri="{BB962C8B-B14F-4D97-AF65-F5344CB8AC3E}">
        <p14:creationId xmlns:p14="http://schemas.microsoft.com/office/powerpoint/2010/main" val="6658077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8398" y="1794933"/>
            <a:ext cx="2571538" cy="807913"/>
          </a:xfrm>
          <a:prstGeom prst="rect">
            <a:avLst/>
          </a:prstGeom>
          <a:noFill/>
        </p:spPr>
        <p:txBody>
          <a:bodyPr wrap="none" rtlCol="0">
            <a:spAutoFit/>
          </a:bodyPr>
          <a:lstStyle/>
          <a:p>
            <a:r>
              <a:rPr lang="en-US" sz="5000" dirty="0" smtClean="0"/>
              <a:t>CS106B</a:t>
            </a:r>
            <a:endParaRPr lang="en-US" sz="5000" dirty="0"/>
          </a:p>
        </p:txBody>
      </p:sp>
      <p:sp>
        <p:nvSpPr>
          <p:cNvPr id="6" name="TextBox 5"/>
          <p:cNvSpPr txBox="1"/>
          <p:nvPr/>
        </p:nvSpPr>
        <p:spPr>
          <a:xfrm>
            <a:off x="2438401" y="4351866"/>
            <a:ext cx="5131533" cy="807913"/>
          </a:xfrm>
          <a:prstGeom prst="rect">
            <a:avLst/>
          </a:prstGeom>
          <a:noFill/>
        </p:spPr>
        <p:txBody>
          <a:bodyPr wrap="none" rtlCol="0">
            <a:spAutoFit/>
          </a:bodyPr>
          <a:lstStyle/>
          <a:p>
            <a:r>
              <a:rPr lang="en-US" sz="5000" dirty="0" smtClean="0"/>
              <a:t>Other Languages</a:t>
            </a:r>
            <a:endParaRPr lang="en-US" sz="5000" dirty="0"/>
          </a:p>
        </p:txBody>
      </p:sp>
      <p:sp>
        <p:nvSpPr>
          <p:cNvPr id="7" name="TextBox 6"/>
          <p:cNvSpPr txBox="1"/>
          <p:nvPr/>
        </p:nvSpPr>
        <p:spPr>
          <a:xfrm>
            <a:off x="2650798" y="3073400"/>
            <a:ext cx="5019003" cy="807913"/>
          </a:xfrm>
          <a:prstGeom prst="rect">
            <a:avLst/>
          </a:prstGeom>
          <a:noFill/>
        </p:spPr>
        <p:txBody>
          <a:bodyPr wrap="none" rtlCol="0">
            <a:spAutoFit/>
          </a:bodyPr>
          <a:lstStyle/>
          <a:p>
            <a:r>
              <a:rPr lang="en-US" sz="5000" b="1" dirty="0" smtClean="0">
                <a:solidFill>
                  <a:srgbClr val="0432FF"/>
                </a:solidFill>
              </a:rPr>
              <a:t>Java in the Wild</a:t>
            </a:r>
            <a:endParaRPr lang="en-US" sz="5000" b="1" dirty="0">
              <a:solidFill>
                <a:srgbClr val="0432FF"/>
              </a:solidFill>
            </a:endParaRPr>
          </a:p>
        </p:txBody>
      </p:sp>
    </p:spTree>
    <p:extLst>
      <p:ext uri="{BB962C8B-B14F-4D97-AF65-F5344CB8AC3E}">
        <p14:creationId xmlns:p14="http://schemas.microsoft.com/office/powerpoint/2010/main" val="9658616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67464" y="3013469"/>
            <a:ext cx="10667541" cy="660181"/>
          </a:xfrm>
          <a:prstGeom prst="rect">
            <a:avLst/>
          </a:prstGeom>
          <a:noFill/>
        </p:spPr>
        <p:txBody>
          <a:bodyPr wrap="square" rtlCol="0">
            <a:spAutoFit/>
          </a:bodyPr>
          <a:lstStyle/>
          <a:p>
            <a:pPr algn="ctr"/>
            <a:r>
              <a:rPr lang="en-US" sz="3968" dirty="0" smtClean="0">
                <a:solidFill>
                  <a:schemeClr val="bg1"/>
                </a:solidFill>
                <a:ea typeface="Arial" charset="0"/>
                <a:cs typeface="Arial" charset="0"/>
              </a:rPr>
              <a:t>Java in the wild</a:t>
            </a:r>
            <a:endParaRPr lang="en-US" sz="3968" dirty="0">
              <a:solidFill>
                <a:schemeClr val="bg1"/>
              </a:solidFill>
              <a:ea typeface="Arial" charset="0"/>
              <a:cs typeface="Arial" charset="0"/>
            </a:endParaRPr>
          </a:p>
        </p:txBody>
      </p:sp>
    </p:spTree>
    <p:extLst>
      <p:ext uri="{BB962C8B-B14F-4D97-AF65-F5344CB8AC3E}">
        <p14:creationId xmlns:p14="http://schemas.microsoft.com/office/powerpoint/2010/main" val="99259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There is more Java to be learned</a:t>
            </a:r>
            <a:endParaRPr lang="en-US" sz="5071" dirty="0">
              <a:latin typeface="Calibri"/>
              <a:cs typeface="Calibri"/>
            </a:endParaRPr>
          </a:p>
        </p:txBody>
      </p:sp>
      <p:sp>
        <p:nvSpPr>
          <p:cNvPr id="5" name="TextBox 4"/>
          <p:cNvSpPr txBox="1"/>
          <p:nvPr/>
        </p:nvSpPr>
        <p:spPr>
          <a:xfrm rot="20863760">
            <a:off x="1262012" y="2301743"/>
            <a:ext cx="1848583" cy="607539"/>
          </a:xfrm>
          <a:prstGeom prst="rect">
            <a:avLst/>
          </a:prstGeom>
          <a:noFill/>
        </p:spPr>
        <p:txBody>
          <a:bodyPr wrap="none" rtlCol="0">
            <a:spAutoFit/>
          </a:bodyPr>
          <a:lstStyle/>
          <a:p>
            <a:r>
              <a:rPr lang="en-US" sz="3600" b="1" dirty="0">
                <a:solidFill>
                  <a:srgbClr val="7030A0"/>
                </a:solidFill>
                <a:latin typeface="Courier" charset="0"/>
                <a:ea typeface="Courier" charset="0"/>
                <a:cs typeface="Courier" charset="0"/>
              </a:rPr>
              <a:t>s</a:t>
            </a:r>
            <a:r>
              <a:rPr lang="en-US" sz="3600" b="1" dirty="0" smtClean="0">
                <a:solidFill>
                  <a:srgbClr val="7030A0"/>
                </a:solidFill>
                <a:latin typeface="Courier" charset="0"/>
                <a:ea typeface="Courier" charset="0"/>
                <a:cs typeface="Courier" charset="0"/>
              </a:rPr>
              <a:t>witch</a:t>
            </a:r>
          </a:p>
        </p:txBody>
      </p:sp>
      <p:sp>
        <p:nvSpPr>
          <p:cNvPr id="7" name="Rectangle 6"/>
          <p:cNvSpPr/>
          <p:nvPr/>
        </p:nvSpPr>
        <p:spPr>
          <a:xfrm rot="497971">
            <a:off x="4874432" y="2265928"/>
            <a:ext cx="2680542" cy="607539"/>
          </a:xfrm>
          <a:prstGeom prst="rect">
            <a:avLst/>
          </a:prstGeom>
        </p:spPr>
        <p:txBody>
          <a:bodyPr wrap="none">
            <a:spAutoFit/>
          </a:bodyPr>
          <a:lstStyle/>
          <a:p>
            <a:r>
              <a:rPr lang="en-US" sz="3600" b="1" dirty="0">
                <a:solidFill>
                  <a:srgbClr val="7030A0"/>
                </a:solidFill>
                <a:latin typeface="Courier" charset="0"/>
                <a:ea typeface="Courier" charset="0"/>
                <a:cs typeface="Courier" charset="0"/>
              </a:rPr>
              <a:t>Interface</a:t>
            </a:r>
          </a:p>
        </p:txBody>
      </p:sp>
      <p:sp>
        <p:nvSpPr>
          <p:cNvPr id="8" name="TextBox 7"/>
          <p:cNvSpPr txBox="1"/>
          <p:nvPr/>
        </p:nvSpPr>
        <p:spPr>
          <a:xfrm>
            <a:off x="1337734" y="4758266"/>
            <a:ext cx="2680542" cy="607539"/>
          </a:xfrm>
          <a:prstGeom prst="rect">
            <a:avLst/>
          </a:prstGeom>
          <a:noFill/>
        </p:spPr>
        <p:txBody>
          <a:bodyPr wrap="none" rtlCol="0">
            <a:spAutoFit/>
          </a:bodyPr>
          <a:lstStyle/>
          <a:p>
            <a:r>
              <a:rPr lang="en-US" sz="3600" smtClean="0">
                <a:solidFill>
                  <a:schemeClr val="bg1">
                    <a:lumMod val="50000"/>
                  </a:schemeClr>
                </a:solidFill>
                <a:latin typeface="Courier" charset="0"/>
                <a:ea typeface="Courier" charset="0"/>
                <a:cs typeface="Courier" charset="0"/>
              </a:rPr>
              <a:t>@Override</a:t>
            </a:r>
            <a:endParaRPr lang="en-US" sz="3600" dirty="0" smtClean="0">
              <a:solidFill>
                <a:schemeClr val="bg1">
                  <a:lumMod val="50000"/>
                </a:schemeClr>
              </a:solidFill>
              <a:latin typeface="Courier" charset="0"/>
              <a:ea typeface="Courier" charset="0"/>
              <a:cs typeface="Courier" charset="0"/>
            </a:endParaRPr>
          </a:p>
        </p:txBody>
      </p:sp>
      <p:sp>
        <p:nvSpPr>
          <p:cNvPr id="9" name="Rectangle 8"/>
          <p:cNvSpPr/>
          <p:nvPr/>
        </p:nvSpPr>
        <p:spPr>
          <a:xfrm rot="20769015">
            <a:off x="5371890" y="4619663"/>
            <a:ext cx="2125903" cy="607539"/>
          </a:xfrm>
          <a:prstGeom prst="rect">
            <a:avLst/>
          </a:prstGeom>
        </p:spPr>
        <p:txBody>
          <a:bodyPr wrap="none">
            <a:spAutoFit/>
          </a:bodyPr>
          <a:lstStyle/>
          <a:p>
            <a:r>
              <a:rPr lang="en-US" sz="3600" i="1" dirty="0" smtClean="0">
                <a:latin typeface="Courier" charset="0"/>
                <a:ea typeface="Courier" charset="0"/>
                <a:cs typeface="Courier" charset="0"/>
              </a:rPr>
              <a:t>casting</a:t>
            </a:r>
            <a:endParaRPr lang="en-US" sz="3600" i="1" dirty="0">
              <a:latin typeface="Courier" charset="0"/>
              <a:ea typeface="Courier" charset="0"/>
              <a:cs typeface="Courier" charset="0"/>
            </a:endParaRPr>
          </a:p>
        </p:txBody>
      </p:sp>
    </p:spTree>
    <p:extLst>
      <p:ext uri="{BB962C8B-B14F-4D97-AF65-F5344CB8AC3E}">
        <p14:creationId xmlns:p14="http://schemas.microsoft.com/office/powerpoint/2010/main" val="14916193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8133" y="2031999"/>
            <a:ext cx="8331127" cy="550279"/>
          </a:xfrm>
          <a:prstGeom prst="rect">
            <a:avLst/>
          </a:prstGeom>
          <a:noFill/>
        </p:spPr>
        <p:txBody>
          <a:bodyPr wrap="none" rtlCol="0">
            <a:spAutoFit/>
          </a:bodyPr>
          <a:lstStyle/>
          <a:p>
            <a:r>
              <a:rPr lang="en-US" sz="3200" dirty="0" smtClean="0">
                <a:latin typeface="Courier" charset="0"/>
                <a:ea typeface="Courier" charset="0"/>
                <a:cs typeface="Courier" charset="0"/>
              </a:rPr>
              <a:t>String </a:t>
            </a:r>
            <a:r>
              <a:rPr lang="en-US" sz="3200" dirty="0" err="1" smtClean="0">
                <a:latin typeface="Courier" charset="0"/>
                <a:ea typeface="Courier" charset="0"/>
                <a:cs typeface="Courier" charset="0"/>
              </a:rPr>
              <a:t>getMonthName</a:t>
            </a:r>
            <a:r>
              <a:rPr lang="en-US" sz="3200" dirty="0" smtClean="0">
                <a:latin typeface="Courier" charset="0"/>
                <a:ea typeface="Courier" charset="0"/>
                <a:cs typeface="Courier" charset="0"/>
              </a:rPr>
              <a:t>(</a:t>
            </a:r>
            <a:r>
              <a:rPr lang="en-US" sz="3200" dirty="0" err="1" smtClean="0">
                <a:latin typeface="Courier" charset="0"/>
                <a:ea typeface="Courier" charset="0"/>
                <a:cs typeface="Courier" charset="0"/>
              </a:rPr>
              <a:t>int</a:t>
            </a:r>
            <a:r>
              <a:rPr lang="en-US" sz="3200" dirty="0" smtClean="0">
                <a:latin typeface="Courier" charset="0"/>
                <a:ea typeface="Courier" charset="0"/>
                <a:cs typeface="Courier" charset="0"/>
              </a:rPr>
              <a:t> </a:t>
            </a:r>
            <a:r>
              <a:rPr lang="en-US" sz="3200" dirty="0" err="1" smtClean="0">
                <a:latin typeface="Courier" charset="0"/>
                <a:ea typeface="Courier" charset="0"/>
                <a:cs typeface="Courier" charset="0"/>
              </a:rPr>
              <a:t>monthNum</a:t>
            </a:r>
            <a:r>
              <a:rPr lang="en-US" sz="3200" dirty="0" smtClean="0">
                <a:latin typeface="Courier" charset="0"/>
                <a:ea typeface="Courier" charset="0"/>
                <a:cs typeface="Courier" charset="0"/>
              </a:rPr>
              <a:t>)</a:t>
            </a:r>
            <a:endParaRPr lang="en-US" sz="3200" dirty="0">
              <a:latin typeface="Courier" charset="0"/>
              <a:ea typeface="Courier" charset="0"/>
              <a:cs typeface="Courier" charset="0"/>
            </a:endParaRPr>
          </a:p>
        </p:txBody>
      </p:sp>
      <p:sp>
        <p:nvSpPr>
          <p:cNvPr id="5" name="TextBox 4"/>
          <p:cNvSpPr txBox="1"/>
          <p:nvPr/>
        </p:nvSpPr>
        <p:spPr>
          <a:xfrm>
            <a:off x="2726267" y="3826934"/>
            <a:ext cx="412292" cy="550279"/>
          </a:xfrm>
          <a:prstGeom prst="rect">
            <a:avLst/>
          </a:prstGeom>
          <a:noFill/>
        </p:spPr>
        <p:txBody>
          <a:bodyPr wrap="none" rtlCol="0">
            <a:spAutoFit/>
          </a:bodyPr>
          <a:lstStyle/>
          <a:p>
            <a:r>
              <a:rPr lang="en-US" sz="3200" dirty="0" smtClean="0"/>
              <a:t>8</a:t>
            </a:r>
            <a:endParaRPr lang="en-US" sz="3200" dirty="0"/>
          </a:p>
        </p:txBody>
      </p:sp>
      <p:sp>
        <p:nvSpPr>
          <p:cNvPr id="6" name="TextBox 5"/>
          <p:cNvSpPr txBox="1"/>
          <p:nvPr/>
        </p:nvSpPr>
        <p:spPr>
          <a:xfrm>
            <a:off x="4961465" y="3776133"/>
            <a:ext cx="1742785" cy="550279"/>
          </a:xfrm>
          <a:prstGeom prst="rect">
            <a:avLst/>
          </a:prstGeom>
          <a:noFill/>
        </p:spPr>
        <p:txBody>
          <a:bodyPr wrap="none" rtlCol="0">
            <a:spAutoFit/>
          </a:bodyPr>
          <a:lstStyle/>
          <a:p>
            <a:r>
              <a:rPr lang="en-US" sz="3200" dirty="0" smtClean="0">
                <a:solidFill>
                  <a:srgbClr val="0432FF"/>
                </a:solidFill>
              </a:rPr>
              <a:t>“August”</a:t>
            </a:r>
            <a:endParaRPr lang="en-US" sz="3200" dirty="0">
              <a:solidFill>
                <a:srgbClr val="0432FF"/>
              </a:solidFill>
            </a:endParaRPr>
          </a:p>
        </p:txBody>
      </p:sp>
      <p:sp>
        <p:nvSpPr>
          <p:cNvPr id="7"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Switch</a:t>
            </a:r>
            <a:endParaRPr lang="en-US" sz="5071" dirty="0">
              <a:latin typeface="Calibri"/>
              <a:cs typeface="Calibri"/>
            </a:endParaRPr>
          </a:p>
        </p:txBody>
      </p:sp>
      <p:sp>
        <p:nvSpPr>
          <p:cNvPr id="8" name="Freeform 7"/>
          <p:cNvSpPr/>
          <p:nvPr/>
        </p:nvSpPr>
        <p:spPr>
          <a:xfrm>
            <a:off x="3234268" y="3539067"/>
            <a:ext cx="1625600" cy="474133"/>
          </a:xfrm>
          <a:custGeom>
            <a:avLst/>
            <a:gdLst>
              <a:gd name="connsiteX0" fmla="*/ 0 w 1862667"/>
              <a:gd name="connsiteY0" fmla="*/ 287866 h 474133"/>
              <a:gd name="connsiteX1" fmla="*/ 67733 w 1862667"/>
              <a:gd name="connsiteY1" fmla="*/ 237066 h 474133"/>
              <a:gd name="connsiteX2" fmla="*/ 169333 w 1862667"/>
              <a:gd name="connsiteY2" fmla="*/ 169333 h 474133"/>
              <a:gd name="connsiteX3" fmla="*/ 203200 w 1862667"/>
              <a:gd name="connsiteY3" fmla="*/ 118533 h 474133"/>
              <a:gd name="connsiteX4" fmla="*/ 254000 w 1862667"/>
              <a:gd name="connsiteY4" fmla="*/ 101600 h 474133"/>
              <a:gd name="connsiteX5" fmla="*/ 304800 w 1862667"/>
              <a:gd name="connsiteY5" fmla="*/ 67733 h 474133"/>
              <a:gd name="connsiteX6" fmla="*/ 457200 w 1862667"/>
              <a:gd name="connsiteY6" fmla="*/ 33866 h 474133"/>
              <a:gd name="connsiteX7" fmla="*/ 541867 w 1862667"/>
              <a:gd name="connsiteY7" fmla="*/ 0 h 474133"/>
              <a:gd name="connsiteX8" fmla="*/ 1100667 w 1862667"/>
              <a:gd name="connsiteY8" fmla="*/ 16933 h 474133"/>
              <a:gd name="connsiteX9" fmla="*/ 1236133 w 1862667"/>
              <a:gd name="connsiteY9" fmla="*/ 50800 h 474133"/>
              <a:gd name="connsiteX10" fmla="*/ 1320800 w 1862667"/>
              <a:gd name="connsiteY10" fmla="*/ 67733 h 474133"/>
              <a:gd name="connsiteX11" fmla="*/ 1371600 w 1862667"/>
              <a:gd name="connsiteY11" fmla="*/ 84666 h 474133"/>
              <a:gd name="connsiteX12" fmla="*/ 1439333 w 1862667"/>
              <a:gd name="connsiteY12" fmla="*/ 101600 h 474133"/>
              <a:gd name="connsiteX13" fmla="*/ 1591733 w 1862667"/>
              <a:gd name="connsiteY13" fmla="*/ 152400 h 474133"/>
              <a:gd name="connsiteX14" fmla="*/ 1642533 w 1862667"/>
              <a:gd name="connsiteY14" fmla="*/ 169333 h 474133"/>
              <a:gd name="connsiteX15" fmla="*/ 1693333 w 1862667"/>
              <a:gd name="connsiteY15" fmla="*/ 186266 h 474133"/>
              <a:gd name="connsiteX16" fmla="*/ 1794933 w 1862667"/>
              <a:gd name="connsiteY16" fmla="*/ 237066 h 474133"/>
              <a:gd name="connsiteX17" fmla="*/ 1845733 w 1862667"/>
              <a:gd name="connsiteY17" fmla="*/ 270933 h 474133"/>
              <a:gd name="connsiteX18" fmla="*/ 1862667 w 1862667"/>
              <a:gd name="connsiteY18" fmla="*/ 220133 h 474133"/>
              <a:gd name="connsiteX19" fmla="*/ 1845733 w 1862667"/>
              <a:gd name="connsiteY19" fmla="*/ 169333 h 474133"/>
              <a:gd name="connsiteX20" fmla="*/ 1828800 w 1862667"/>
              <a:gd name="connsiteY20" fmla="*/ 101600 h 474133"/>
              <a:gd name="connsiteX21" fmla="*/ 1794933 w 1862667"/>
              <a:gd name="connsiteY21" fmla="*/ 0 h 474133"/>
              <a:gd name="connsiteX22" fmla="*/ 1794933 w 1862667"/>
              <a:gd name="connsiteY22" fmla="*/ 203200 h 474133"/>
              <a:gd name="connsiteX23" fmla="*/ 1642533 w 1862667"/>
              <a:gd name="connsiteY23" fmla="*/ 254000 h 474133"/>
              <a:gd name="connsiteX24" fmla="*/ 1473200 w 1862667"/>
              <a:gd name="connsiteY24" fmla="*/ 355600 h 474133"/>
              <a:gd name="connsiteX25" fmla="*/ 1422400 w 1862667"/>
              <a:gd name="connsiteY25" fmla="*/ 406400 h 474133"/>
              <a:gd name="connsiteX26" fmla="*/ 1371600 w 1862667"/>
              <a:gd name="connsiteY26" fmla="*/ 474133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2667" h="474133">
                <a:moveTo>
                  <a:pt x="0" y="287866"/>
                </a:moveTo>
                <a:cubicBezTo>
                  <a:pt x="22578" y="270933"/>
                  <a:pt x="44613" y="253250"/>
                  <a:pt x="67733" y="237066"/>
                </a:cubicBezTo>
                <a:cubicBezTo>
                  <a:pt x="101078" y="213725"/>
                  <a:pt x="169333" y="169333"/>
                  <a:pt x="169333" y="169333"/>
                </a:cubicBezTo>
                <a:cubicBezTo>
                  <a:pt x="180622" y="152400"/>
                  <a:pt x="187308" y="131246"/>
                  <a:pt x="203200" y="118533"/>
                </a:cubicBezTo>
                <a:cubicBezTo>
                  <a:pt x="217138" y="107383"/>
                  <a:pt x="238035" y="109582"/>
                  <a:pt x="254000" y="101600"/>
                </a:cubicBezTo>
                <a:cubicBezTo>
                  <a:pt x="272203" y="92499"/>
                  <a:pt x="286094" y="75750"/>
                  <a:pt x="304800" y="67733"/>
                </a:cubicBezTo>
                <a:cubicBezTo>
                  <a:pt x="335193" y="54707"/>
                  <a:pt x="430423" y="41899"/>
                  <a:pt x="457200" y="33866"/>
                </a:cubicBezTo>
                <a:cubicBezTo>
                  <a:pt x="486314" y="25132"/>
                  <a:pt x="513645" y="11289"/>
                  <a:pt x="541867" y="0"/>
                </a:cubicBezTo>
                <a:cubicBezTo>
                  <a:pt x="728134" y="5644"/>
                  <a:pt x="914572" y="7139"/>
                  <a:pt x="1100667" y="16933"/>
                </a:cubicBezTo>
                <a:cubicBezTo>
                  <a:pt x="1179731" y="21094"/>
                  <a:pt x="1172358" y="34856"/>
                  <a:pt x="1236133" y="50800"/>
                </a:cubicBezTo>
                <a:cubicBezTo>
                  <a:pt x="1264055" y="57781"/>
                  <a:pt x="1292878" y="60753"/>
                  <a:pt x="1320800" y="67733"/>
                </a:cubicBezTo>
                <a:cubicBezTo>
                  <a:pt x="1338116" y="72062"/>
                  <a:pt x="1354438" y="79762"/>
                  <a:pt x="1371600" y="84666"/>
                </a:cubicBezTo>
                <a:cubicBezTo>
                  <a:pt x="1393977" y="91060"/>
                  <a:pt x="1417042" y="94913"/>
                  <a:pt x="1439333" y="101600"/>
                </a:cubicBezTo>
                <a:cubicBezTo>
                  <a:pt x="1439418" y="101625"/>
                  <a:pt x="1566291" y="143919"/>
                  <a:pt x="1591733" y="152400"/>
                </a:cubicBezTo>
                <a:lnTo>
                  <a:pt x="1642533" y="169333"/>
                </a:lnTo>
                <a:lnTo>
                  <a:pt x="1693333" y="186266"/>
                </a:lnTo>
                <a:cubicBezTo>
                  <a:pt x="1838919" y="283324"/>
                  <a:pt x="1654719" y="166959"/>
                  <a:pt x="1794933" y="237066"/>
                </a:cubicBezTo>
                <a:cubicBezTo>
                  <a:pt x="1813136" y="246167"/>
                  <a:pt x="1828800" y="259644"/>
                  <a:pt x="1845733" y="270933"/>
                </a:cubicBezTo>
                <a:cubicBezTo>
                  <a:pt x="1851378" y="254000"/>
                  <a:pt x="1862667" y="237982"/>
                  <a:pt x="1862667" y="220133"/>
                </a:cubicBezTo>
                <a:cubicBezTo>
                  <a:pt x="1862667" y="202284"/>
                  <a:pt x="1850637" y="186496"/>
                  <a:pt x="1845733" y="169333"/>
                </a:cubicBezTo>
                <a:cubicBezTo>
                  <a:pt x="1839339" y="146956"/>
                  <a:pt x="1835487" y="123891"/>
                  <a:pt x="1828800" y="101600"/>
                </a:cubicBezTo>
                <a:cubicBezTo>
                  <a:pt x="1818542" y="67407"/>
                  <a:pt x="1794933" y="0"/>
                  <a:pt x="1794933" y="0"/>
                </a:cubicBezTo>
                <a:cubicBezTo>
                  <a:pt x="1801221" y="44016"/>
                  <a:pt x="1830307" y="153677"/>
                  <a:pt x="1794933" y="203200"/>
                </a:cubicBezTo>
                <a:cubicBezTo>
                  <a:pt x="1771565" y="235915"/>
                  <a:pt x="1672016" y="248103"/>
                  <a:pt x="1642533" y="254000"/>
                </a:cubicBezTo>
                <a:cubicBezTo>
                  <a:pt x="1589082" y="280725"/>
                  <a:pt x="1514070" y="314730"/>
                  <a:pt x="1473200" y="355600"/>
                </a:cubicBezTo>
                <a:cubicBezTo>
                  <a:pt x="1456267" y="372533"/>
                  <a:pt x="1437731" y="388003"/>
                  <a:pt x="1422400" y="406400"/>
                </a:cubicBezTo>
                <a:cubicBezTo>
                  <a:pt x="1326664" y="521283"/>
                  <a:pt x="1425454" y="420279"/>
                  <a:pt x="1371600" y="474133"/>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878667" y="5063067"/>
            <a:ext cx="412292" cy="550279"/>
          </a:xfrm>
          <a:prstGeom prst="rect">
            <a:avLst/>
          </a:prstGeom>
          <a:noFill/>
        </p:spPr>
        <p:txBody>
          <a:bodyPr wrap="none" rtlCol="0">
            <a:spAutoFit/>
          </a:bodyPr>
          <a:lstStyle/>
          <a:p>
            <a:r>
              <a:rPr lang="en-US" sz="3200" dirty="0"/>
              <a:t>1</a:t>
            </a:r>
          </a:p>
        </p:txBody>
      </p:sp>
      <p:sp>
        <p:nvSpPr>
          <p:cNvPr id="10" name="TextBox 9"/>
          <p:cNvSpPr txBox="1"/>
          <p:nvPr/>
        </p:nvSpPr>
        <p:spPr>
          <a:xfrm>
            <a:off x="5029198" y="5147733"/>
            <a:ext cx="1914307" cy="550279"/>
          </a:xfrm>
          <a:prstGeom prst="rect">
            <a:avLst/>
          </a:prstGeom>
          <a:noFill/>
        </p:spPr>
        <p:txBody>
          <a:bodyPr wrap="none" rtlCol="0">
            <a:spAutoFit/>
          </a:bodyPr>
          <a:lstStyle/>
          <a:p>
            <a:r>
              <a:rPr lang="en-US" sz="3200" dirty="0" smtClean="0">
                <a:solidFill>
                  <a:srgbClr val="0432FF"/>
                </a:solidFill>
              </a:rPr>
              <a:t>“January”</a:t>
            </a:r>
            <a:endParaRPr lang="en-US" sz="3200" dirty="0">
              <a:solidFill>
                <a:srgbClr val="0432FF"/>
              </a:solidFill>
            </a:endParaRPr>
          </a:p>
        </p:txBody>
      </p:sp>
      <p:sp>
        <p:nvSpPr>
          <p:cNvPr id="11" name="Freeform 10"/>
          <p:cNvSpPr/>
          <p:nvPr/>
        </p:nvSpPr>
        <p:spPr>
          <a:xfrm>
            <a:off x="3403601" y="4859865"/>
            <a:ext cx="1625600" cy="474133"/>
          </a:xfrm>
          <a:custGeom>
            <a:avLst/>
            <a:gdLst>
              <a:gd name="connsiteX0" fmla="*/ 0 w 1862667"/>
              <a:gd name="connsiteY0" fmla="*/ 287866 h 474133"/>
              <a:gd name="connsiteX1" fmla="*/ 67733 w 1862667"/>
              <a:gd name="connsiteY1" fmla="*/ 237066 h 474133"/>
              <a:gd name="connsiteX2" fmla="*/ 169333 w 1862667"/>
              <a:gd name="connsiteY2" fmla="*/ 169333 h 474133"/>
              <a:gd name="connsiteX3" fmla="*/ 203200 w 1862667"/>
              <a:gd name="connsiteY3" fmla="*/ 118533 h 474133"/>
              <a:gd name="connsiteX4" fmla="*/ 254000 w 1862667"/>
              <a:gd name="connsiteY4" fmla="*/ 101600 h 474133"/>
              <a:gd name="connsiteX5" fmla="*/ 304800 w 1862667"/>
              <a:gd name="connsiteY5" fmla="*/ 67733 h 474133"/>
              <a:gd name="connsiteX6" fmla="*/ 457200 w 1862667"/>
              <a:gd name="connsiteY6" fmla="*/ 33866 h 474133"/>
              <a:gd name="connsiteX7" fmla="*/ 541867 w 1862667"/>
              <a:gd name="connsiteY7" fmla="*/ 0 h 474133"/>
              <a:gd name="connsiteX8" fmla="*/ 1100667 w 1862667"/>
              <a:gd name="connsiteY8" fmla="*/ 16933 h 474133"/>
              <a:gd name="connsiteX9" fmla="*/ 1236133 w 1862667"/>
              <a:gd name="connsiteY9" fmla="*/ 50800 h 474133"/>
              <a:gd name="connsiteX10" fmla="*/ 1320800 w 1862667"/>
              <a:gd name="connsiteY10" fmla="*/ 67733 h 474133"/>
              <a:gd name="connsiteX11" fmla="*/ 1371600 w 1862667"/>
              <a:gd name="connsiteY11" fmla="*/ 84666 h 474133"/>
              <a:gd name="connsiteX12" fmla="*/ 1439333 w 1862667"/>
              <a:gd name="connsiteY12" fmla="*/ 101600 h 474133"/>
              <a:gd name="connsiteX13" fmla="*/ 1591733 w 1862667"/>
              <a:gd name="connsiteY13" fmla="*/ 152400 h 474133"/>
              <a:gd name="connsiteX14" fmla="*/ 1642533 w 1862667"/>
              <a:gd name="connsiteY14" fmla="*/ 169333 h 474133"/>
              <a:gd name="connsiteX15" fmla="*/ 1693333 w 1862667"/>
              <a:gd name="connsiteY15" fmla="*/ 186266 h 474133"/>
              <a:gd name="connsiteX16" fmla="*/ 1794933 w 1862667"/>
              <a:gd name="connsiteY16" fmla="*/ 237066 h 474133"/>
              <a:gd name="connsiteX17" fmla="*/ 1845733 w 1862667"/>
              <a:gd name="connsiteY17" fmla="*/ 270933 h 474133"/>
              <a:gd name="connsiteX18" fmla="*/ 1862667 w 1862667"/>
              <a:gd name="connsiteY18" fmla="*/ 220133 h 474133"/>
              <a:gd name="connsiteX19" fmla="*/ 1845733 w 1862667"/>
              <a:gd name="connsiteY19" fmla="*/ 169333 h 474133"/>
              <a:gd name="connsiteX20" fmla="*/ 1828800 w 1862667"/>
              <a:gd name="connsiteY20" fmla="*/ 101600 h 474133"/>
              <a:gd name="connsiteX21" fmla="*/ 1794933 w 1862667"/>
              <a:gd name="connsiteY21" fmla="*/ 0 h 474133"/>
              <a:gd name="connsiteX22" fmla="*/ 1794933 w 1862667"/>
              <a:gd name="connsiteY22" fmla="*/ 203200 h 474133"/>
              <a:gd name="connsiteX23" fmla="*/ 1642533 w 1862667"/>
              <a:gd name="connsiteY23" fmla="*/ 254000 h 474133"/>
              <a:gd name="connsiteX24" fmla="*/ 1473200 w 1862667"/>
              <a:gd name="connsiteY24" fmla="*/ 355600 h 474133"/>
              <a:gd name="connsiteX25" fmla="*/ 1422400 w 1862667"/>
              <a:gd name="connsiteY25" fmla="*/ 406400 h 474133"/>
              <a:gd name="connsiteX26" fmla="*/ 1371600 w 1862667"/>
              <a:gd name="connsiteY26" fmla="*/ 474133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2667" h="474133">
                <a:moveTo>
                  <a:pt x="0" y="287866"/>
                </a:moveTo>
                <a:cubicBezTo>
                  <a:pt x="22578" y="270933"/>
                  <a:pt x="44613" y="253250"/>
                  <a:pt x="67733" y="237066"/>
                </a:cubicBezTo>
                <a:cubicBezTo>
                  <a:pt x="101078" y="213725"/>
                  <a:pt x="169333" y="169333"/>
                  <a:pt x="169333" y="169333"/>
                </a:cubicBezTo>
                <a:cubicBezTo>
                  <a:pt x="180622" y="152400"/>
                  <a:pt x="187308" y="131246"/>
                  <a:pt x="203200" y="118533"/>
                </a:cubicBezTo>
                <a:cubicBezTo>
                  <a:pt x="217138" y="107383"/>
                  <a:pt x="238035" y="109582"/>
                  <a:pt x="254000" y="101600"/>
                </a:cubicBezTo>
                <a:cubicBezTo>
                  <a:pt x="272203" y="92499"/>
                  <a:pt x="286094" y="75750"/>
                  <a:pt x="304800" y="67733"/>
                </a:cubicBezTo>
                <a:cubicBezTo>
                  <a:pt x="335193" y="54707"/>
                  <a:pt x="430423" y="41899"/>
                  <a:pt x="457200" y="33866"/>
                </a:cubicBezTo>
                <a:cubicBezTo>
                  <a:pt x="486314" y="25132"/>
                  <a:pt x="513645" y="11289"/>
                  <a:pt x="541867" y="0"/>
                </a:cubicBezTo>
                <a:cubicBezTo>
                  <a:pt x="728134" y="5644"/>
                  <a:pt x="914572" y="7139"/>
                  <a:pt x="1100667" y="16933"/>
                </a:cubicBezTo>
                <a:cubicBezTo>
                  <a:pt x="1179731" y="21094"/>
                  <a:pt x="1172358" y="34856"/>
                  <a:pt x="1236133" y="50800"/>
                </a:cubicBezTo>
                <a:cubicBezTo>
                  <a:pt x="1264055" y="57781"/>
                  <a:pt x="1292878" y="60753"/>
                  <a:pt x="1320800" y="67733"/>
                </a:cubicBezTo>
                <a:cubicBezTo>
                  <a:pt x="1338116" y="72062"/>
                  <a:pt x="1354438" y="79762"/>
                  <a:pt x="1371600" y="84666"/>
                </a:cubicBezTo>
                <a:cubicBezTo>
                  <a:pt x="1393977" y="91060"/>
                  <a:pt x="1417042" y="94913"/>
                  <a:pt x="1439333" y="101600"/>
                </a:cubicBezTo>
                <a:cubicBezTo>
                  <a:pt x="1439418" y="101625"/>
                  <a:pt x="1566291" y="143919"/>
                  <a:pt x="1591733" y="152400"/>
                </a:cubicBezTo>
                <a:lnTo>
                  <a:pt x="1642533" y="169333"/>
                </a:lnTo>
                <a:lnTo>
                  <a:pt x="1693333" y="186266"/>
                </a:lnTo>
                <a:cubicBezTo>
                  <a:pt x="1838919" y="283324"/>
                  <a:pt x="1654719" y="166959"/>
                  <a:pt x="1794933" y="237066"/>
                </a:cubicBezTo>
                <a:cubicBezTo>
                  <a:pt x="1813136" y="246167"/>
                  <a:pt x="1828800" y="259644"/>
                  <a:pt x="1845733" y="270933"/>
                </a:cubicBezTo>
                <a:cubicBezTo>
                  <a:pt x="1851378" y="254000"/>
                  <a:pt x="1862667" y="237982"/>
                  <a:pt x="1862667" y="220133"/>
                </a:cubicBezTo>
                <a:cubicBezTo>
                  <a:pt x="1862667" y="202284"/>
                  <a:pt x="1850637" y="186496"/>
                  <a:pt x="1845733" y="169333"/>
                </a:cubicBezTo>
                <a:cubicBezTo>
                  <a:pt x="1839339" y="146956"/>
                  <a:pt x="1835487" y="123891"/>
                  <a:pt x="1828800" y="101600"/>
                </a:cubicBezTo>
                <a:cubicBezTo>
                  <a:pt x="1818542" y="67407"/>
                  <a:pt x="1794933" y="0"/>
                  <a:pt x="1794933" y="0"/>
                </a:cubicBezTo>
                <a:cubicBezTo>
                  <a:pt x="1801221" y="44016"/>
                  <a:pt x="1830307" y="153677"/>
                  <a:pt x="1794933" y="203200"/>
                </a:cubicBezTo>
                <a:cubicBezTo>
                  <a:pt x="1771565" y="235915"/>
                  <a:pt x="1672016" y="248103"/>
                  <a:pt x="1642533" y="254000"/>
                </a:cubicBezTo>
                <a:cubicBezTo>
                  <a:pt x="1589082" y="280725"/>
                  <a:pt x="1514070" y="314730"/>
                  <a:pt x="1473200" y="355600"/>
                </a:cubicBezTo>
                <a:cubicBezTo>
                  <a:pt x="1456267" y="372533"/>
                  <a:pt x="1437731" y="388003"/>
                  <a:pt x="1422400" y="406400"/>
                </a:cubicBezTo>
                <a:cubicBezTo>
                  <a:pt x="1326664" y="521283"/>
                  <a:pt x="1425454" y="420279"/>
                  <a:pt x="1371600" y="474133"/>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9804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1466" y="2201333"/>
            <a:ext cx="7558479" cy="2153282"/>
          </a:xfrm>
          <a:prstGeom prst="rect">
            <a:avLst/>
          </a:prstGeom>
          <a:noFill/>
        </p:spPr>
        <p:txBody>
          <a:bodyPr wrap="none" rtlCol="0">
            <a:spAutoFit/>
          </a:bodyPr>
          <a:lstStyle/>
          <a:p>
            <a:r>
              <a:rPr lang="en-US" sz="2400" dirty="0" smtClean="0">
                <a:latin typeface="Courier" charset="0"/>
                <a:ea typeface="Courier" charset="0"/>
                <a:cs typeface="Courier" charset="0"/>
              </a:rPr>
              <a:t>String </a:t>
            </a:r>
            <a:r>
              <a:rPr lang="en-US" sz="2400" dirty="0" err="1" smtClean="0">
                <a:latin typeface="Courier" charset="0"/>
                <a:ea typeface="Courier" charset="0"/>
                <a:cs typeface="Courier" charset="0"/>
              </a:rPr>
              <a:t>getMonthName</a:t>
            </a:r>
            <a:r>
              <a:rPr lang="en-US" sz="2400" dirty="0" smtClean="0">
                <a:latin typeface="Courier" charset="0"/>
                <a:ea typeface="Courier" charset="0"/>
                <a:cs typeface="Courier" charset="0"/>
              </a:rPr>
              <a:t>(</a:t>
            </a:r>
            <a:r>
              <a:rPr lang="en-US" sz="2400" b="1" dirty="0" err="1" smtClean="0">
                <a:solidFill>
                  <a:srgbClr val="7030A0"/>
                </a:solidFill>
                <a:latin typeface="Courier" charset="0"/>
                <a:ea typeface="Courier" charset="0"/>
                <a:cs typeface="Courier" charset="0"/>
              </a:rPr>
              <a:t>int</a:t>
            </a: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monthNum</a:t>
            </a:r>
            <a:r>
              <a:rPr lang="en-US" sz="2400" dirty="0" smtClean="0">
                <a:latin typeface="Courier" charset="0"/>
                <a:ea typeface="Courier" charset="0"/>
                <a:cs typeface="Courier" charset="0"/>
              </a:rPr>
              <a:t>) {</a:t>
            </a:r>
          </a:p>
          <a:p>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if</a:t>
            </a:r>
            <a:r>
              <a:rPr lang="en-US" sz="2400" dirty="0" smtClean="0">
                <a:latin typeface="Courier" charset="0"/>
                <a:ea typeface="Courier" charset="0"/>
                <a:cs typeface="Courier" charset="0"/>
              </a:rPr>
              <a:t>(</a:t>
            </a:r>
            <a:r>
              <a:rPr lang="en-US" sz="2400" dirty="0" err="1" smtClean="0">
                <a:latin typeface="Courier" charset="0"/>
                <a:ea typeface="Courier" charset="0"/>
                <a:cs typeface="Courier" charset="0"/>
              </a:rPr>
              <a:t>monthNum</a:t>
            </a:r>
            <a:r>
              <a:rPr lang="en-US" sz="2400" dirty="0" smtClean="0">
                <a:latin typeface="Courier" charset="0"/>
                <a:ea typeface="Courier" charset="0"/>
                <a:cs typeface="Courier" charset="0"/>
              </a:rPr>
              <a:t> == 1) </a:t>
            </a:r>
            <a:r>
              <a:rPr lang="en-US" sz="2400" b="1" dirty="0" smtClean="0">
                <a:solidFill>
                  <a:srgbClr val="7030A0"/>
                </a:solidFill>
                <a:latin typeface="Courier" charset="0"/>
                <a:ea typeface="Courier" charset="0"/>
                <a:cs typeface="Courier" charset="0"/>
              </a:rPr>
              <a:t>return</a:t>
            </a:r>
            <a:r>
              <a:rPr lang="en-US" sz="2400" dirty="0" smtClean="0">
                <a:latin typeface="Courier" charset="0"/>
                <a:ea typeface="Courier" charset="0"/>
                <a:cs typeface="Courier" charset="0"/>
              </a:rPr>
              <a:t> </a:t>
            </a:r>
            <a:r>
              <a:rPr lang="en-US" sz="2400" dirty="0" smtClean="0">
                <a:solidFill>
                  <a:srgbClr val="0432FF"/>
                </a:solidFill>
                <a:latin typeface="Courier" charset="0"/>
                <a:ea typeface="Courier" charset="0"/>
                <a:cs typeface="Courier" charset="0"/>
              </a:rPr>
              <a:t>“January”</a:t>
            </a:r>
            <a:r>
              <a:rPr lang="en-US" sz="2400" dirty="0" smtClean="0">
                <a:latin typeface="Courier" charset="0"/>
                <a:ea typeface="Courier" charset="0"/>
                <a:cs typeface="Courier" charset="0"/>
              </a:rPr>
              <a:t>;</a:t>
            </a:r>
          </a:p>
          <a:p>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if</a:t>
            </a:r>
            <a:r>
              <a:rPr lang="en-US" sz="2400" dirty="0" smtClean="0">
                <a:latin typeface="Courier" charset="0"/>
                <a:ea typeface="Courier" charset="0"/>
                <a:cs typeface="Courier" charset="0"/>
              </a:rPr>
              <a:t>(</a:t>
            </a:r>
            <a:r>
              <a:rPr lang="en-US" sz="2400" dirty="0" err="1" smtClean="0">
                <a:latin typeface="Courier" charset="0"/>
                <a:ea typeface="Courier" charset="0"/>
                <a:cs typeface="Courier" charset="0"/>
              </a:rPr>
              <a:t>monthNum</a:t>
            </a:r>
            <a:r>
              <a:rPr lang="en-US" sz="2400" dirty="0" smtClean="0">
                <a:latin typeface="Courier" charset="0"/>
                <a:ea typeface="Courier" charset="0"/>
                <a:cs typeface="Courier" charset="0"/>
              </a:rPr>
              <a:t> </a:t>
            </a:r>
            <a:r>
              <a:rPr lang="en-US" sz="2400" dirty="0">
                <a:latin typeface="Courier" charset="0"/>
                <a:ea typeface="Courier" charset="0"/>
                <a:cs typeface="Courier" charset="0"/>
              </a:rPr>
              <a:t>== </a:t>
            </a:r>
            <a:r>
              <a:rPr lang="en-US" sz="2400" dirty="0" smtClean="0">
                <a:latin typeface="Courier" charset="0"/>
                <a:ea typeface="Courier" charset="0"/>
                <a:cs typeface="Courier" charset="0"/>
              </a:rPr>
              <a:t>2) </a:t>
            </a:r>
            <a:r>
              <a:rPr lang="en-US" sz="2400" b="1" dirty="0">
                <a:solidFill>
                  <a:srgbClr val="7030A0"/>
                </a:solidFill>
                <a:latin typeface="Courier" charset="0"/>
                <a:ea typeface="Courier" charset="0"/>
                <a:cs typeface="Courier" charset="0"/>
              </a:rPr>
              <a:t>return</a:t>
            </a:r>
            <a:r>
              <a:rPr lang="en-US" sz="2400" dirty="0">
                <a:solidFill>
                  <a:srgbClr val="7030A0"/>
                </a:solidFill>
                <a:latin typeface="Courier" charset="0"/>
                <a:ea typeface="Courier" charset="0"/>
                <a:cs typeface="Courier" charset="0"/>
              </a:rPr>
              <a:t> </a:t>
            </a:r>
            <a:r>
              <a:rPr lang="en-US" sz="2400" dirty="0" smtClean="0">
                <a:solidFill>
                  <a:srgbClr val="0432FF"/>
                </a:solidFill>
                <a:latin typeface="Courier" charset="0"/>
                <a:ea typeface="Courier" charset="0"/>
                <a:cs typeface="Courier" charset="0"/>
              </a:rPr>
              <a:t>“February”</a:t>
            </a:r>
            <a:r>
              <a:rPr lang="en-US" sz="2400" dirty="0" smtClean="0">
                <a:latin typeface="Courier" charset="0"/>
                <a:ea typeface="Courier" charset="0"/>
                <a:cs typeface="Courier" charset="0"/>
              </a:rPr>
              <a:t>;</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r>
              <a:rPr lang="mr-IN" sz="2400" dirty="0" smtClean="0">
                <a:latin typeface="Courier" charset="0"/>
                <a:ea typeface="Courier" charset="0"/>
                <a:cs typeface="Courier" charset="0"/>
              </a:rPr>
              <a:t>…</a:t>
            </a:r>
            <a:endParaRPr lang="en-US" sz="2400" dirty="0" smtClean="0">
              <a:latin typeface="Courier" charset="0"/>
              <a:ea typeface="Courier" charset="0"/>
              <a:cs typeface="Courier" charset="0"/>
            </a:endParaRP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r>
              <a:rPr lang="en-US" sz="2400" b="1" dirty="0">
                <a:solidFill>
                  <a:srgbClr val="7030A0"/>
                </a:solidFill>
                <a:latin typeface="Courier" charset="0"/>
                <a:ea typeface="Courier" charset="0"/>
                <a:cs typeface="Courier" charset="0"/>
              </a:rPr>
              <a:t>if</a:t>
            </a:r>
            <a:r>
              <a:rPr lang="en-US" sz="2400" dirty="0">
                <a:latin typeface="Courier" charset="0"/>
                <a:ea typeface="Courier" charset="0"/>
                <a:cs typeface="Courier" charset="0"/>
              </a:rPr>
              <a:t>(</a:t>
            </a:r>
            <a:r>
              <a:rPr lang="en-US" sz="2400" dirty="0" err="1">
                <a:latin typeface="Courier" charset="0"/>
                <a:ea typeface="Courier" charset="0"/>
                <a:cs typeface="Courier" charset="0"/>
              </a:rPr>
              <a:t>monthNum</a:t>
            </a:r>
            <a:r>
              <a:rPr lang="en-US" sz="2400" dirty="0">
                <a:latin typeface="Courier" charset="0"/>
                <a:ea typeface="Courier" charset="0"/>
                <a:cs typeface="Courier" charset="0"/>
              </a:rPr>
              <a:t> == 1</a:t>
            </a:r>
            <a:r>
              <a:rPr lang="en-US" sz="2400" dirty="0" smtClean="0">
                <a:latin typeface="Courier" charset="0"/>
                <a:ea typeface="Courier" charset="0"/>
                <a:cs typeface="Courier" charset="0"/>
              </a:rPr>
              <a:t>2</a:t>
            </a:r>
            <a:r>
              <a:rPr lang="en-US" sz="2400" dirty="0">
                <a:latin typeface="Courier" charset="0"/>
                <a:ea typeface="Courier" charset="0"/>
                <a:cs typeface="Courier" charset="0"/>
              </a:rPr>
              <a:t>) </a:t>
            </a:r>
            <a:r>
              <a:rPr lang="en-US" sz="2400" b="1" dirty="0">
                <a:solidFill>
                  <a:srgbClr val="7030A0"/>
                </a:solidFill>
                <a:latin typeface="Courier" charset="0"/>
                <a:ea typeface="Courier" charset="0"/>
                <a:cs typeface="Courier" charset="0"/>
              </a:rPr>
              <a:t>return</a:t>
            </a:r>
            <a:r>
              <a:rPr lang="en-US" sz="2400" dirty="0">
                <a:solidFill>
                  <a:srgbClr val="7030A0"/>
                </a:solidFill>
                <a:latin typeface="Courier" charset="0"/>
                <a:ea typeface="Courier" charset="0"/>
                <a:cs typeface="Courier" charset="0"/>
              </a:rPr>
              <a:t> </a:t>
            </a:r>
            <a:r>
              <a:rPr lang="en-US" sz="2400" dirty="0" smtClean="0">
                <a:solidFill>
                  <a:srgbClr val="0432FF"/>
                </a:solidFill>
                <a:latin typeface="Courier" charset="0"/>
                <a:ea typeface="Courier" charset="0"/>
                <a:cs typeface="Courier" charset="0"/>
              </a:rPr>
              <a:t>“December”</a:t>
            </a:r>
            <a:r>
              <a:rPr lang="en-US" sz="2400" dirty="0" smtClean="0">
                <a:latin typeface="Courier" charset="0"/>
                <a:ea typeface="Courier" charset="0"/>
                <a:cs typeface="Courier" charset="0"/>
              </a:rPr>
              <a:t>;</a:t>
            </a:r>
          </a:p>
          <a:p>
            <a:r>
              <a:rPr lang="en-US" sz="2400" dirty="0" smtClean="0">
                <a:latin typeface="Courier" charset="0"/>
                <a:ea typeface="Courier" charset="0"/>
                <a:cs typeface="Courier" charset="0"/>
              </a:rPr>
              <a:t>}</a:t>
            </a:r>
            <a:endParaRPr lang="en-US" sz="2400" dirty="0">
              <a:latin typeface="Courier" charset="0"/>
              <a:ea typeface="Courier" charset="0"/>
              <a:cs typeface="Courier" charset="0"/>
            </a:endParaRPr>
          </a:p>
        </p:txBody>
      </p:sp>
      <p:sp>
        <p:nvSpPr>
          <p:cNvPr id="5"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Without Switch</a:t>
            </a:r>
            <a:endParaRPr lang="en-US" sz="5071" dirty="0">
              <a:latin typeface="Calibri"/>
              <a:cs typeface="Calibri"/>
            </a:endParaRPr>
          </a:p>
        </p:txBody>
      </p:sp>
    </p:spTree>
    <p:extLst>
      <p:ext uri="{BB962C8B-B14F-4D97-AF65-F5344CB8AC3E}">
        <p14:creationId xmlns:p14="http://schemas.microsoft.com/office/powerpoint/2010/main" val="12996479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7930" y="491987"/>
            <a:ext cx="9144000" cy="6609866"/>
          </a:xfrm>
          <a:prstGeom prst="rect">
            <a:avLst/>
          </a:prstGeom>
        </p:spPr>
      </p:pic>
    </p:spTree>
    <p:extLst>
      <p:ext uri="{BB962C8B-B14F-4D97-AF65-F5344CB8AC3E}">
        <p14:creationId xmlns:p14="http://schemas.microsoft.com/office/powerpoint/2010/main" val="1887849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1466" y="2201333"/>
            <a:ext cx="6636753" cy="2840265"/>
          </a:xfrm>
          <a:prstGeom prst="rect">
            <a:avLst/>
          </a:prstGeom>
          <a:noFill/>
        </p:spPr>
        <p:txBody>
          <a:bodyPr wrap="none" rtlCol="0">
            <a:spAutoFit/>
          </a:bodyPr>
          <a:lstStyle/>
          <a:p>
            <a:r>
              <a:rPr lang="en-US" sz="2400" dirty="0" smtClean="0">
                <a:latin typeface="Courier" charset="0"/>
                <a:ea typeface="Courier" charset="0"/>
                <a:cs typeface="Courier" charset="0"/>
              </a:rPr>
              <a:t>String </a:t>
            </a:r>
            <a:r>
              <a:rPr lang="en-US" sz="2400" dirty="0" err="1" smtClean="0">
                <a:latin typeface="Courier" charset="0"/>
                <a:ea typeface="Courier" charset="0"/>
                <a:cs typeface="Courier" charset="0"/>
              </a:rPr>
              <a:t>getMonthName</a:t>
            </a:r>
            <a:r>
              <a:rPr lang="en-US" sz="2400" dirty="0" smtClean="0">
                <a:latin typeface="Courier" charset="0"/>
                <a:ea typeface="Courier" charset="0"/>
                <a:cs typeface="Courier" charset="0"/>
              </a:rPr>
              <a:t>(</a:t>
            </a:r>
            <a:r>
              <a:rPr lang="en-US" sz="2400" b="1" dirty="0" err="1" smtClean="0">
                <a:solidFill>
                  <a:srgbClr val="7030A0"/>
                </a:solidFill>
                <a:latin typeface="Courier" charset="0"/>
                <a:ea typeface="Courier" charset="0"/>
                <a:cs typeface="Courier" charset="0"/>
              </a:rPr>
              <a:t>int</a:t>
            </a: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monthNum</a:t>
            </a:r>
            <a:r>
              <a:rPr lang="en-US" sz="2400" dirty="0" smtClean="0">
                <a:latin typeface="Courier" charset="0"/>
                <a:ea typeface="Courier" charset="0"/>
                <a:cs typeface="Courier" charset="0"/>
              </a:rPr>
              <a:t>) {</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switch</a:t>
            </a:r>
            <a:r>
              <a:rPr lang="en-US" sz="2400" dirty="0" smtClean="0">
                <a:latin typeface="Courier" charset="0"/>
                <a:ea typeface="Courier" charset="0"/>
                <a:cs typeface="Courier" charset="0"/>
              </a:rPr>
              <a:t>(</a:t>
            </a:r>
            <a:r>
              <a:rPr lang="en-US" sz="2400" dirty="0" err="1" smtClean="0">
                <a:latin typeface="Courier" charset="0"/>
                <a:ea typeface="Courier" charset="0"/>
                <a:cs typeface="Courier" charset="0"/>
              </a:rPr>
              <a:t>monthNum</a:t>
            </a:r>
            <a:r>
              <a:rPr lang="en-US" sz="2400" dirty="0" smtClean="0">
                <a:latin typeface="Courier" charset="0"/>
                <a:ea typeface="Courier" charset="0"/>
                <a:cs typeface="Courier" charset="0"/>
              </a:rPr>
              <a:t>) {</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case</a:t>
            </a:r>
            <a:r>
              <a:rPr lang="en-US" sz="2400" dirty="0" smtClean="0">
                <a:solidFill>
                  <a:srgbClr val="7030A0"/>
                </a:solidFill>
                <a:latin typeface="Courier" charset="0"/>
                <a:ea typeface="Courier" charset="0"/>
                <a:cs typeface="Courier" charset="0"/>
              </a:rPr>
              <a:t> </a:t>
            </a:r>
            <a:r>
              <a:rPr lang="en-US" sz="2400" dirty="0" smtClean="0">
                <a:latin typeface="Courier" charset="0"/>
                <a:ea typeface="Courier" charset="0"/>
                <a:cs typeface="Courier" charset="0"/>
              </a:rPr>
              <a:t>1: </a:t>
            </a:r>
            <a:r>
              <a:rPr lang="en-US" sz="2400" b="1" dirty="0">
                <a:solidFill>
                  <a:srgbClr val="7030A0"/>
                </a:solidFill>
                <a:latin typeface="Courier" charset="0"/>
                <a:ea typeface="Courier" charset="0"/>
                <a:cs typeface="Courier" charset="0"/>
              </a:rPr>
              <a:t>return</a:t>
            </a:r>
            <a:r>
              <a:rPr lang="en-US" sz="2400" dirty="0">
                <a:latin typeface="Courier" charset="0"/>
                <a:ea typeface="Courier" charset="0"/>
                <a:cs typeface="Courier" charset="0"/>
              </a:rPr>
              <a:t> </a:t>
            </a:r>
            <a:r>
              <a:rPr lang="en-US" sz="2400" dirty="0">
                <a:solidFill>
                  <a:srgbClr val="0432FF"/>
                </a:solidFill>
                <a:latin typeface="Courier" charset="0"/>
                <a:ea typeface="Courier" charset="0"/>
                <a:cs typeface="Courier" charset="0"/>
              </a:rPr>
              <a:t>“January”</a:t>
            </a:r>
            <a:r>
              <a:rPr lang="en-US" sz="2400" dirty="0">
                <a:latin typeface="Courier" charset="0"/>
                <a:ea typeface="Courier" charset="0"/>
                <a:cs typeface="Courier" charset="0"/>
              </a:rPr>
              <a:t>;</a:t>
            </a:r>
          </a:p>
          <a:p>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case</a:t>
            </a:r>
            <a:r>
              <a:rPr lang="en-US" sz="2400" dirty="0" smtClean="0">
                <a:solidFill>
                  <a:srgbClr val="7030A0"/>
                </a:solidFill>
                <a:latin typeface="Courier" charset="0"/>
                <a:ea typeface="Courier" charset="0"/>
                <a:cs typeface="Courier" charset="0"/>
              </a:rPr>
              <a:t> </a:t>
            </a:r>
            <a:r>
              <a:rPr lang="en-US" sz="2400" dirty="0" smtClean="0">
                <a:latin typeface="Courier" charset="0"/>
                <a:ea typeface="Courier" charset="0"/>
                <a:cs typeface="Courier" charset="0"/>
              </a:rPr>
              <a:t>2: </a:t>
            </a:r>
            <a:r>
              <a:rPr lang="en-US" sz="2400" b="1" dirty="0">
                <a:solidFill>
                  <a:srgbClr val="7030A0"/>
                </a:solidFill>
                <a:latin typeface="Courier" charset="0"/>
                <a:ea typeface="Courier" charset="0"/>
                <a:cs typeface="Courier" charset="0"/>
              </a:rPr>
              <a:t>return</a:t>
            </a:r>
            <a:r>
              <a:rPr lang="en-US" sz="2400" dirty="0">
                <a:latin typeface="Courier" charset="0"/>
                <a:ea typeface="Courier" charset="0"/>
                <a:cs typeface="Courier" charset="0"/>
              </a:rPr>
              <a:t> </a:t>
            </a:r>
            <a:r>
              <a:rPr lang="en-US" sz="2400" dirty="0" smtClean="0">
                <a:solidFill>
                  <a:srgbClr val="0432FF"/>
                </a:solidFill>
                <a:latin typeface="Courier" charset="0"/>
                <a:ea typeface="Courier" charset="0"/>
                <a:cs typeface="Courier" charset="0"/>
              </a:rPr>
              <a:t>“February”</a:t>
            </a:r>
            <a:r>
              <a:rPr lang="en-US" sz="2400" dirty="0" smtClean="0">
                <a:latin typeface="Courier" charset="0"/>
                <a:ea typeface="Courier" charset="0"/>
                <a:cs typeface="Courier" charset="0"/>
              </a:rPr>
              <a:t>;</a:t>
            </a:r>
            <a:endParaRPr lang="en-US" sz="2400" dirty="0">
              <a:latin typeface="Courier" charset="0"/>
              <a:ea typeface="Courier" charset="0"/>
              <a:cs typeface="Courier" charset="0"/>
            </a:endParaRPr>
          </a:p>
          <a:p>
            <a:r>
              <a:rPr lang="en-US" sz="2400" dirty="0" smtClean="0">
                <a:latin typeface="Courier" charset="0"/>
                <a:ea typeface="Courier" charset="0"/>
                <a:cs typeface="Courier" charset="0"/>
              </a:rPr>
              <a:t>	</a:t>
            </a:r>
            <a:r>
              <a:rPr lang="en-US" sz="2400" dirty="0">
                <a:latin typeface="Courier" charset="0"/>
                <a:ea typeface="Courier" charset="0"/>
                <a:cs typeface="Courier" charset="0"/>
              </a:rPr>
              <a:t> </a:t>
            </a:r>
            <a:r>
              <a:rPr lang="mr-IN" sz="2400" dirty="0">
                <a:latin typeface="Courier" charset="0"/>
                <a:ea typeface="Courier" charset="0"/>
                <a:cs typeface="Courier" charset="0"/>
              </a:rPr>
              <a:t>…</a:t>
            </a:r>
            <a:endParaRPr lang="en-US" sz="2400" dirty="0">
              <a:latin typeface="Courier" charset="0"/>
              <a:ea typeface="Courier" charset="0"/>
              <a:cs typeface="Courier" charset="0"/>
            </a:endParaRPr>
          </a:p>
          <a:p>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case</a:t>
            </a:r>
            <a:r>
              <a:rPr lang="en-US" sz="2400" dirty="0" smtClean="0">
                <a:solidFill>
                  <a:srgbClr val="7030A0"/>
                </a:solidFill>
                <a:latin typeface="Courier" charset="0"/>
                <a:ea typeface="Courier" charset="0"/>
                <a:cs typeface="Courier" charset="0"/>
              </a:rPr>
              <a:t> </a:t>
            </a:r>
            <a:r>
              <a:rPr lang="en-US" sz="2400" dirty="0" smtClean="0">
                <a:latin typeface="Courier" charset="0"/>
                <a:ea typeface="Courier" charset="0"/>
                <a:cs typeface="Courier" charset="0"/>
              </a:rPr>
              <a:t>12: </a:t>
            </a:r>
            <a:r>
              <a:rPr lang="en-US" sz="2400" b="1" dirty="0" smtClean="0">
                <a:solidFill>
                  <a:srgbClr val="7030A0"/>
                </a:solidFill>
                <a:latin typeface="Courier" charset="0"/>
                <a:ea typeface="Courier" charset="0"/>
                <a:cs typeface="Courier" charset="0"/>
              </a:rPr>
              <a:t>return</a:t>
            </a:r>
            <a:r>
              <a:rPr lang="en-US" sz="2400" dirty="0" smtClean="0">
                <a:solidFill>
                  <a:srgbClr val="7030A0"/>
                </a:solidFill>
                <a:latin typeface="Courier" charset="0"/>
                <a:ea typeface="Courier" charset="0"/>
                <a:cs typeface="Courier" charset="0"/>
              </a:rPr>
              <a:t> </a:t>
            </a:r>
            <a:r>
              <a:rPr lang="en-US" sz="2400" dirty="0" smtClean="0">
                <a:solidFill>
                  <a:srgbClr val="0432FF"/>
                </a:solidFill>
                <a:latin typeface="Courier" charset="0"/>
                <a:ea typeface="Courier" charset="0"/>
                <a:cs typeface="Courier" charset="0"/>
              </a:rPr>
              <a:t>“December”</a:t>
            </a:r>
            <a:r>
              <a:rPr lang="en-US" sz="2400" dirty="0" smtClean="0">
                <a:latin typeface="Courier" charset="0"/>
                <a:ea typeface="Courier" charset="0"/>
                <a:cs typeface="Courier" charset="0"/>
              </a:rPr>
              <a:t>;</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p>
          <a:p>
            <a:r>
              <a:rPr lang="en-US" sz="2400" dirty="0" smtClean="0">
                <a:latin typeface="Courier" charset="0"/>
                <a:ea typeface="Courier" charset="0"/>
                <a:cs typeface="Courier" charset="0"/>
              </a:rPr>
              <a:t>}</a:t>
            </a:r>
            <a:endParaRPr lang="en-US" sz="2400" dirty="0">
              <a:latin typeface="Courier" charset="0"/>
              <a:ea typeface="Courier" charset="0"/>
              <a:cs typeface="Courier" charset="0"/>
            </a:endParaRPr>
          </a:p>
        </p:txBody>
      </p:sp>
      <p:sp>
        <p:nvSpPr>
          <p:cNvPr id="5"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With Switch</a:t>
            </a:r>
            <a:endParaRPr lang="en-US" sz="5071" dirty="0">
              <a:latin typeface="Calibri"/>
              <a:cs typeface="Calibri"/>
            </a:endParaRPr>
          </a:p>
        </p:txBody>
      </p:sp>
      <p:sp>
        <p:nvSpPr>
          <p:cNvPr id="2" name="TextBox 1"/>
          <p:cNvSpPr txBox="1"/>
          <p:nvPr/>
        </p:nvSpPr>
        <p:spPr>
          <a:xfrm>
            <a:off x="1134534" y="6637865"/>
            <a:ext cx="7349066" cy="779316"/>
          </a:xfrm>
          <a:prstGeom prst="rect">
            <a:avLst/>
          </a:prstGeom>
          <a:solidFill>
            <a:srgbClr val="FFFFFF"/>
          </a:solidFill>
        </p:spPr>
        <p:txBody>
          <a:bodyPr wrap="square" rtlCol="0">
            <a:spAutoFit/>
          </a:bodyPr>
          <a:lstStyle/>
          <a:p>
            <a:pPr algn="ctr"/>
            <a:r>
              <a:rPr lang="en-US" sz="2400" dirty="0" smtClean="0"/>
              <a:t>*Beware, switch has unexpected behavior if you have a return or end in a </a:t>
            </a:r>
            <a:r>
              <a:rPr lang="en-US" sz="2400" smtClean="0"/>
              <a:t>break statement</a:t>
            </a:r>
            <a:endParaRPr lang="en-US" sz="2400"/>
          </a:p>
        </p:txBody>
      </p:sp>
    </p:spTree>
    <p:extLst>
      <p:ext uri="{BB962C8B-B14F-4D97-AF65-F5344CB8AC3E}">
        <p14:creationId xmlns:p14="http://schemas.microsoft.com/office/powerpoint/2010/main" val="11262161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2800" y="2235199"/>
            <a:ext cx="8480207" cy="2496774"/>
          </a:xfrm>
          <a:prstGeom prst="rect">
            <a:avLst/>
          </a:prstGeom>
          <a:noFill/>
        </p:spPr>
        <p:txBody>
          <a:bodyPr wrap="none" rtlCol="0">
            <a:spAutoFit/>
          </a:bodyPr>
          <a:lstStyle/>
          <a:p>
            <a:r>
              <a:rPr lang="en-US" sz="2400" dirty="0" smtClean="0">
                <a:latin typeface="Courier" charset="0"/>
                <a:ea typeface="Courier" charset="0"/>
                <a:cs typeface="Courier" charset="0"/>
              </a:rPr>
              <a:t>String </a:t>
            </a:r>
            <a:r>
              <a:rPr lang="en-US" sz="2400" dirty="0" err="1" smtClean="0">
                <a:latin typeface="Courier" charset="0"/>
                <a:ea typeface="Courier" charset="0"/>
                <a:cs typeface="Courier" charset="0"/>
              </a:rPr>
              <a:t>requestReceived</a:t>
            </a:r>
            <a:r>
              <a:rPr lang="en-US" sz="2400" dirty="0" smtClean="0">
                <a:latin typeface="Courier" charset="0"/>
                <a:ea typeface="Courier" charset="0"/>
                <a:cs typeface="Courier" charset="0"/>
              </a:rPr>
              <a:t>(Request request) {</a:t>
            </a:r>
          </a:p>
          <a:p>
            <a:r>
              <a:rPr lang="en-US" sz="2400" b="1" dirty="0">
                <a:solidFill>
                  <a:srgbClr val="7030A0"/>
                </a:solidFill>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  switch</a:t>
            </a:r>
            <a:r>
              <a:rPr lang="en-US" sz="2400" dirty="0" smtClean="0">
                <a:latin typeface="Courier" charset="0"/>
                <a:ea typeface="Courier" charset="0"/>
                <a:cs typeface="Courier" charset="0"/>
              </a:rPr>
              <a:t>(</a:t>
            </a:r>
            <a:r>
              <a:rPr lang="en-US" sz="2400" dirty="0" err="1" smtClean="0">
                <a:latin typeface="Courier" charset="0"/>
                <a:ea typeface="Courier" charset="0"/>
                <a:cs typeface="Courier" charset="0"/>
              </a:rPr>
              <a:t>request.getCommand</a:t>
            </a:r>
            <a:r>
              <a:rPr lang="en-US" sz="2400" dirty="0" smtClean="0">
                <a:latin typeface="Courier" charset="0"/>
                <a:ea typeface="Courier" charset="0"/>
                <a:cs typeface="Courier" charset="0"/>
              </a:rPr>
              <a:t>()) {</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case</a:t>
            </a:r>
            <a:r>
              <a:rPr lang="en-US" sz="2400" dirty="0" smtClean="0">
                <a:solidFill>
                  <a:srgbClr val="7030A0"/>
                </a:solidFill>
                <a:latin typeface="Courier" charset="0"/>
                <a:ea typeface="Courier" charset="0"/>
                <a:cs typeface="Courier" charset="0"/>
              </a:rPr>
              <a:t> </a:t>
            </a:r>
            <a:r>
              <a:rPr lang="en-US" sz="2400" dirty="0" smtClean="0">
                <a:solidFill>
                  <a:srgbClr val="0432FF"/>
                </a:solidFill>
                <a:latin typeface="Courier" charset="0"/>
                <a:ea typeface="Courier" charset="0"/>
                <a:cs typeface="Courier" charset="0"/>
              </a:rPr>
              <a:t>“ping”</a:t>
            </a:r>
            <a:r>
              <a:rPr lang="en-US" sz="2400" dirty="0" smtClean="0">
                <a:latin typeface="Courier" charset="0"/>
                <a:ea typeface="Courier" charset="0"/>
                <a:cs typeface="Courier" charset="0"/>
              </a:rPr>
              <a:t>: </a:t>
            </a:r>
            <a:r>
              <a:rPr lang="en-US" sz="2400" i="1" dirty="0" err="1" smtClean="0">
                <a:latin typeface="Courier" charset="0"/>
                <a:ea typeface="Courier" charset="0"/>
                <a:cs typeface="Courier" charset="0"/>
              </a:rPr>
              <a:t>codeForPing</a:t>
            </a:r>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break</a:t>
            </a:r>
            <a:r>
              <a:rPr lang="en-US" sz="2400" dirty="0" smtClean="0">
                <a:latin typeface="Courier" charset="0"/>
                <a:ea typeface="Courier" charset="0"/>
                <a:cs typeface="Courier" charset="0"/>
              </a:rPr>
              <a:t>;</a:t>
            </a:r>
            <a:endParaRPr lang="en-US" sz="2400" dirty="0">
              <a:latin typeface="Courier" charset="0"/>
              <a:ea typeface="Courier" charset="0"/>
              <a:cs typeface="Courier" charset="0"/>
            </a:endParaRPr>
          </a:p>
          <a:p>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case</a:t>
            </a:r>
            <a:r>
              <a:rPr lang="en-US" sz="2400" dirty="0" smtClean="0">
                <a:solidFill>
                  <a:srgbClr val="7030A0"/>
                </a:solidFill>
                <a:latin typeface="Courier" charset="0"/>
                <a:ea typeface="Courier" charset="0"/>
                <a:cs typeface="Courier" charset="0"/>
              </a:rPr>
              <a:t> </a:t>
            </a:r>
            <a:r>
              <a:rPr lang="en-US" sz="2400" dirty="0" smtClean="0">
                <a:solidFill>
                  <a:srgbClr val="0432FF"/>
                </a:solidFill>
                <a:latin typeface="Courier" charset="0"/>
                <a:ea typeface="Courier" charset="0"/>
                <a:cs typeface="Courier" charset="0"/>
              </a:rPr>
              <a:t>“</a:t>
            </a:r>
            <a:r>
              <a:rPr lang="en-US" sz="2400" dirty="0" err="1" smtClean="0">
                <a:solidFill>
                  <a:srgbClr val="0432FF"/>
                </a:solidFill>
                <a:latin typeface="Courier" charset="0"/>
                <a:ea typeface="Courier" charset="0"/>
                <a:cs typeface="Courier" charset="0"/>
              </a:rPr>
              <a:t>setStatus</a:t>
            </a:r>
            <a:r>
              <a:rPr lang="en-US" sz="2400" dirty="0" smtClean="0">
                <a:solidFill>
                  <a:srgbClr val="0432FF"/>
                </a:solidFill>
                <a:latin typeface="Courier" charset="0"/>
                <a:ea typeface="Courier" charset="0"/>
                <a:cs typeface="Courier" charset="0"/>
              </a:rPr>
              <a:t>”</a:t>
            </a:r>
            <a:r>
              <a:rPr lang="en-US" sz="2400" dirty="0" smtClean="0">
                <a:latin typeface="Courier" charset="0"/>
                <a:ea typeface="Courier" charset="0"/>
                <a:cs typeface="Courier" charset="0"/>
              </a:rPr>
              <a:t>: </a:t>
            </a:r>
            <a:r>
              <a:rPr lang="en-US" sz="2400" i="1" dirty="0" err="1" smtClean="0">
                <a:latin typeface="Courier" charset="0"/>
                <a:ea typeface="Courier" charset="0"/>
                <a:cs typeface="Courier" charset="0"/>
              </a:rPr>
              <a:t>codeForSetStatus</a:t>
            </a:r>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break</a:t>
            </a:r>
            <a:r>
              <a:rPr lang="en-US" sz="2400" dirty="0">
                <a:latin typeface="Courier" charset="0"/>
                <a:ea typeface="Courier" charset="0"/>
                <a:cs typeface="Courier" charset="0"/>
              </a:rPr>
              <a:t>; </a:t>
            </a:r>
            <a:endParaRPr lang="en-US" sz="2400" dirty="0" smtClean="0">
              <a:latin typeface="Courier" charset="0"/>
              <a:ea typeface="Courier" charset="0"/>
              <a:cs typeface="Courier" charset="0"/>
            </a:endParaRPr>
          </a:p>
          <a:p>
            <a:r>
              <a:rPr lang="en-US" sz="2400" dirty="0" smtClean="0">
                <a:latin typeface="Courier" charset="0"/>
                <a:ea typeface="Courier" charset="0"/>
                <a:cs typeface="Courier" charset="0"/>
              </a:rPr>
              <a:t>	</a:t>
            </a:r>
            <a:r>
              <a:rPr lang="en-US" sz="2400" dirty="0">
                <a:latin typeface="Courier" charset="0"/>
                <a:ea typeface="Courier" charset="0"/>
                <a:cs typeface="Courier" charset="0"/>
              </a:rPr>
              <a:t> </a:t>
            </a:r>
            <a:r>
              <a:rPr lang="mr-IN" sz="2400" dirty="0" smtClean="0">
                <a:latin typeface="Courier" charset="0"/>
                <a:ea typeface="Courier" charset="0"/>
                <a:cs typeface="Courier" charset="0"/>
              </a:rPr>
              <a:t>…</a:t>
            </a:r>
            <a:endParaRPr lang="en-US" sz="2400" dirty="0" smtClean="0">
              <a:latin typeface="Courier" charset="0"/>
              <a:ea typeface="Courier" charset="0"/>
              <a:cs typeface="Courier" charset="0"/>
            </a:endParaRPr>
          </a:p>
          <a:p>
            <a:r>
              <a:rPr lang="en-US" sz="2400" dirty="0" smtClean="0">
                <a:latin typeface="Courier" charset="0"/>
                <a:ea typeface="Courier" charset="0"/>
                <a:cs typeface="Courier" charset="0"/>
              </a:rPr>
              <a:t>   }</a:t>
            </a:r>
          </a:p>
          <a:p>
            <a:r>
              <a:rPr lang="en-US" sz="2400" dirty="0" smtClean="0">
                <a:latin typeface="Courier" charset="0"/>
                <a:ea typeface="Courier" charset="0"/>
                <a:cs typeface="Courier" charset="0"/>
              </a:rPr>
              <a:t>}</a:t>
            </a:r>
            <a:endParaRPr lang="en-US" sz="2400" dirty="0">
              <a:latin typeface="Courier" charset="0"/>
              <a:ea typeface="Courier" charset="0"/>
              <a:cs typeface="Courier" charset="0"/>
            </a:endParaRPr>
          </a:p>
        </p:txBody>
      </p:sp>
      <p:sp>
        <p:nvSpPr>
          <p:cNvPr id="5"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Switch, now with Strings</a:t>
            </a:r>
            <a:endParaRPr lang="en-US" sz="5071" dirty="0">
              <a:latin typeface="Calibri"/>
              <a:cs typeface="Calibri"/>
            </a:endParaRPr>
          </a:p>
        </p:txBody>
      </p:sp>
      <p:sp>
        <p:nvSpPr>
          <p:cNvPr id="2" name="TextBox 1"/>
          <p:cNvSpPr txBox="1"/>
          <p:nvPr/>
        </p:nvSpPr>
        <p:spPr>
          <a:xfrm>
            <a:off x="1134534" y="6637865"/>
            <a:ext cx="7349066" cy="779316"/>
          </a:xfrm>
          <a:prstGeom prst="rect">
            <a:avLst/>
          </a:prstGeom>
          <a:solidFill>
            <a:srgbClr val="FFFFFF"/>
          </a:solidFill>
        </p:spPr>
        <p:txBody>
          <a:bodyPr wrap="square" rtlCol="0">
            <a:spAutoFit/>
          </a:bodyPr>
          <a:lstStyle/>
          <a:p>
            <a:pPr algn="ctr"/>
            <a:r>
              <a:rPr lang="en-US" sz="2400" dirty="0" smtClean="0"/>
              <a:t>*Beware, switch has unexpected behavior if you have a return or end in a break statement</a:t>
            </a:r>
            <a:endParaRPr lang="en-US" sz="2400" dirty="0"/>
          </a:p>
        </p:txBody>
      </p:sp>
    </p:spTree>
    <p:extLst>
      <p:ext uri="{BB962C8B-B14F-4D97-AF65-F5344CB8AC3E}">
        <p14:creationId xmlns:p14="http://schemas.microsoft.com/office/powerpoint/2010/main" val="3934473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Casting</a:t>
            </a:r>
            <a:endParaRPr lang="en-US" sz="5071" dirty="0">
              <a:latin typeface="Calibri"/>
              <a:cs typeface="Calibri"/>
            </a:endParaRPr>
          </a:p>
        </p:txBody>
      </p:sp>
      <p:sp>
        <p:nvSpPr>
          <p:cNvPr id="5" name="TextBox 4"/>
          <p:cNvSpPr txBox="1"/>
          <p:nvPr/>
        </p:nvSpPr>
        <p:spPr>
          <a:xfrm>
            <a:off x="3098801" y="3352800"/>
            <a:ext cx="3512500" cy="607539"/>
          </a:xfrm>
          <a:prstGeom prst="rect">
            <a:avLst/>
          </a:prstGeom>
          <a:noFill/>
        </p:spPr>
        <p:txBody>
          <a:bodyPr wrap="none" rtlCol="0">
            <a:spAutoFit/>
          </a:bodyPr>
          <a:lstStyle/>
          <a:p>
            <a:r>
              <a:rPr lang="en-US" sz="3600" b="1" dirty="0" err="1" smtClean="0">
                <a:solidFill>
                  <a:srgbClr val="7030A0"/>
                </a:solidFill>
                <a:latin typeface="Courier" charset="0"/>
                <a:ea typeface="Courier" charset="0"/>
                <a:cs typeface="Courier" charset="0"/>
              </a:rPr>
              <a:t>int</a:t>
            </a:r>
            <a:r>
              <a:rPr lang="en-US" sz="3600" dirty="0" smtClean="0">
                <a:solidFill>
                  <a:srgbClr val="7030A0"/>
                </a:solidFill>
                <a:latin typeface="Courier" charset="0"/>
                <a:ea typeface="Courier" charset="0"/>
                <a:cs typeface="Courier" charset="0"/>
              </a:rPr>
              <a:t> </a:t>
            </a:r>
            <a:r>
              <a:rPr lang="en-US" sz="3600" dirty="0" smtClean="0">
                <a:latin typeface="Courier" charset="0"/>
                <a:ea typeface="Courier" charset="0"/>
                <a:cs typeface="Courier" charset="0"/>
              </a:rPr>
              <a:t>x = 5.8;</a:t>
            </a:r>
            <a:endParaRPr lang="en-US" sz="3600" dirty="0">
              <a:latin typeface="Courier" charset="0"/>
              <a:ea typeface="Courier" charset="0"/>
              <a:cs typeface="Courier" charset="0"/>
            </a:endParaRPr>
          </a:p>
        </p:txBody>
      </p:sp>
      <p:cxnSp>
        <p:nvCxnSpPr>
          <p:cNvPr id="6" name="Straight Connector 5"/>
          <p:cNvCxnSpPr/>
          <p:nvPr/>
        </p:nvCxnSpPr>
        <p:spPr>
          <a:xfrm>
            <a:off x="5333999" y="4030134"/>
            <a:ext cx="1083733" cy="0"/>
          </a:xfrm>
          <a:prstGeom prst="line">
            <a:avLst/>
          </a:prstGeom>
          <a:ln w="762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25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Casting</a:t>
            </a:r>
            <a:endParaRPr lang="en-US" sz="5071" dirty="0">
              <a:latin typeface="Calibri"/>
              <a:cs typeface="Calibri"/>
            </a:endParaRPr>
          </a:p>
        </p:txBody>
      </p:sp>
      <p:sp>
        <p:nvSpPr>
          <p:cNvPr id="5" name="TextBox 4"/>
          <p:cNvSpPr txBox="1"/>
          <p:nvPr/>
        </p:nvSpPr>
        <p:spPr>
          <a:xfrm>
            <a:off x="2658534" y="3369734"/>
            <a:ext cx="4899098" cy="607539"/>
          </a:xfrm>
          <a:prstGeom prst="rect">
            <a:avLst/>
          </a:prstGeom>
          <a:noFill/>
        </p:spPr>
        <p:txBody>
          <a:bodyPr wrap="none" rtlCol="0">
            <a:spAutoFit/>
          </a:bodyPr>
          <a:lstStyle/>
          <a:p>
            <a:r>
              <a:rPr lang="en-US" sz="3600" b="1" dirty="0" err="1" smtClean="0">
                <a:solidFill>
                  <a:srgbClr val="7030A0"/>
                </a:solidFill>
                <a:latin typeface="Courier" charset="0"/>
                <a:ea typeface="Courier" charset="0"/>
                <a:cs typeface="Courier" charset="0"/>
              </a:rPr>
              <a:t>int</a:t>
            </a:r>
            <a:r>
              <a:rPr lang="en-US" sz="3600" dirty="0" smtClean="0">
                <a:solidFill>
                  <a:srgbClr val="7030A0"/>
                </a:solidFill>
                <a:latin typeface="Courier" charset="0"/>
                <a:ea typeface="Courier" charset="0"/>
                <a:cs typeface="Courier" charset="0"/>
              </a:rPr>
              <a:t> </a:t>
            </a:r>
            <a:r>
              <a:rPr lang="en-US" sz="3600" dirty="0" smtClean="0">
                <a:latin typeface="Courier" charset="0"/>
                <a:ea typeface="Courier" charset="0"/>
                <a:cs typeface="Courier" charset="0"/>
              </a:rPr>
              <a:t>x = (</a:t>
            </a:r>
            <a:r>
              <a:rPr lang="en-US" sz="3600" b="1" dirty="0" err="1" smtClean="0">
                <a:solidFill>
                  <a:srgbClr val="7030A0"/>
                </a:solidFill>
                <a:latin typeface="Courier" charset="0"/>
                <a:ea typeface="Courier" charset="0"/>
                <a:cs typeface="Courier" charset="0"/>
              </a:rPr>
              <a:t>int</a:t>
            </a:r>
            <a:r>
              <a:rPr lang="en-US" sz="3600" dirty="0" smtClean="0">
                <a:latin typeface="Courier" charset="0"/>
                <a:ea typeface="Courier" charset="0"/>
                <a:cs typeface="Courier" charset="0"/>
              </a:rPr>
              <a:t>)5.8;</a:t>
            </a:r>
            <a:endParaRPr lang="en-US" sz="3600" dirty="0">
              <a:latin typeface="Courier" charset="0"/>
              <a:ea typeface="Courier" charset="0"/>
              <a:cs typeface="Courier" charset="0"/>
            </a:endParaRPr>
          </a:p>
        </p:txBody>
      </p:sp>
      <p:sp>
        <p:nvSpPr>
          <p:cNvPr id="2" name="TextBox 1"/>
          <p:cNvSpPr txBox="1"/>
          <p:nvPr/>
        </p:nvSpPr>
        <p:spPr>
          <a:xfrm>
            <a:off x="2556933" y="6954517"/>
            <a:ext cx="5232523" cy="435825"/>
          </a:xfrm>
          <a:prstGeom prst="rect">
            <a:avLst/>
          </a:prstGeom>
          <a:solidFill>
            <a:srgbClr val="FFFFFF"/>
          </a:solidFill>
        </p:spPr>
        <p:txBody>
          <a:bodyPr wrap="none" rtlCol="0">
            <a:spAutoFit/>
          </a:bodyPr>
          <a:lstStyle/>
          <a:p>
            <a:r>
              <a:rPr lang="en-US" sz="2400" dirty="0" smtClean="0"/>
              <a:t>* Floors </a:t>
            </a:r>
            <a:r>
              <a:rPr lang="en-US" sz="2400" smtClean="0"/>
              <a:t>the number (this results in 5)</a:t>
            </a:r>
            <a:endParaRPr lang="en-US" sz="2400" dirty="0"/>
          </a:p>
        </p:txBody>
      </p:sp>
    </p:spTree>
    <p:extLst>
      <p:ext uri="{BB962C8B-B14F-4D97-AF65-F5344CB8AC3E}">
        <p14:creationId xmlns:p14="http://schemas.microsoft.com/office/powerpoint/2010/main" val="9840519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Casting</a:t>
            </a:r>
            <a:endParaRPr lang="en-US" sz="5071" dirty="0">
              <a:latin typeface="Calibri"/>
              <a:cs typeface="Calibri"/>
            </a:endParaRPr>
          </a:p>
        </p:txBody>
      </p:sp>
      <p:sp>
        <p:nvSpPr>
          <p:cNvPr id="5" name="TextBox 4"/>
          <p:cNvSpPr txBox="1"/>
          <p:nvPr/>
        </p:nvSpPr>
        <p:spPr>
          <a:xfrm>
            <a:off x="2658534" y="3369734"/>
            <a:ext cx="4899098" cy="607539"/>
          </a:xfrm>
          <a:prstGeom prst="rect">
            <a:avLst/>
          </a:prstGeom>
          <a:noFill/>
        </p:spPr>
        <p:txBody>
          <a:bodyPr wrap="none" rtlCol="0">
            <a:spAutoFit/>
          </a:bodyPr>
          <a:lstStyle/>
          <a:p>
            <a:r>
              <a:rPr lang="en-US" sz="3600" b="1" dirty="0" err="1" smtClean="0">
                <a:solidFill>
                  <a:srgbClr val="7030A0"/>
                </a:solidFill>
                <a:latin typeface="Courier" charset="0"/>
                <a:ea typeface="Courier" charset="0"/>
                <a:cs typeface="Courier" charset="0"/>
              </a:rPr>
              <a:t>int</a:t>
            </a:r>
            <a:r>
              <a:rPr lang="en-US" sz="3600" dirty="0" smtClean="0">
                <a:solidFill>
                  <a:srgbClr val="7030A0"/>
                </a:solidFill>
                <a:latin typeface="Courier" charset="0"/>
                <a:ea typeface="Courier" charset="0"/>
                <a:cs typeface="Courier" charset="0"/>
              </a:rPr>
              <a:t> </a:t>
            </a:r>
            <a:r>
              <a:rPr lang="en-US" sz="3600" dirty="0" smtClean="0">
                <a:latin typeface="Courier" charset="0"/>
                <a:ea typeface="Courier" charset="0"/>
                <a:cs typeface="Courier" charset="0"/>
              </a:rPr>
              <a:t>x = (</a:t>
            </a:r>
            <a:r>
              <a:rPr lang="en-US" sz="3600" b="1" dirty="0" err="1" smtClean="0">
                <a:solidFill>
                  <a:srgbClr val="7030A0"/>
                </a:solidFill>
                <a:latin typeface="Courier" charset="0"/>
                <a:ea typeface="Courier" charset="0"/>
                <a:cs typeface="Courier" charset="0"/>
              </a:rPr>
              <a:t>int</a:t>
            </a:r>
            <a:r>
              <a:rPr lang="en-US" sz="3600" dirty="0" smtClean="0">
                <a:latin typeface="Courier" charset="0"/>
                <a:ea typeface="Courier" charset="0"/>
                <a:cs typeface="Courier" charset="0"/>
              </a:rPr>
              <a:t>)5.8;</a:t>
            </a:r>
            <a:endParaRPr lang="en-US" sz="3600" dirty="0">
              <a:latin typeface="Courier" charset="0"/>
              <a:ea typeface="Courier" charset="0"/>
              <a:cs typeface="Courier" charset="0"/>
            </a:endParaRPr>
          </a:p>
        </p:txBody>
      </p:sp>
      <p:sp>
        <p:nvSpPr>
          <p:cNvPr id="2" name="TextBox 1"/>
          <p:cNvSpPr txBox="1"/>
          <p:nvPr/>
        </p:nvSpPr>
        <p:spPr>
          <a:xfrm>
            <a:off x="5367867" y="1676400"/>
            <a:ext cx="2773323" cy="521681"/>
          </a:xfrm>
          <a:prstGeom prst="rect">
            <a:avLst/>
          </a:prstGeom>
          <a:noFill/>
        </p:spPr>
        <p:txBody>
          <a:bodyPr wrap="none" rtlCol="0">
            <a:spAutoFit/>
          </a:bodyPr>
          <a:lstStyle/>
          <a:p>
            <a:r>
              <a:rPr lang="en-US" sz="3000" dirty="0" smtClean="0">
                <a:latin typeface="Chalkboard" charset="0"/>
                <a:ea typeface="Chalkboard" charset="0"/>
                <a:cs typeface="Chalkboard" charset="0"/>
              </a:rPr>
              <a:t>Take this value</a:t>
            </a:r>
            <a:endParaRPr lang="en-US" sz="3000" dirty="0">
              <a:latin typeface="Chalkboard" charset="0"/>
              <a:ea typeface="Chalkboard" charset="0"/>
              <a:cs typeface="Chalkboard" charset="0"/>
            </a:endParaRPr>
          </a:p>
        </p:txBody>
      </p:sp>
      <p:sp>
        <p:nvSpPr>
          <p:cNvPr id="6" name="TextBox 5"/>
          <p:cNvSpPr txBox="1"/>
          <p:nvPr/>
        </p:nvSpPr>
        <p:spPr>
          <a:xfrm>
            <a:off x="3217334" y="5384801"/>
            <a:ext cx="4859866" cy="951030"/>
          </a:xfrm>
          <a:prstGeom prst="rect">
            <a:avLst/>
          </a:prstGeom>
          <a:noFill/>
        </p:spPr>
        <p:txBody>
          <a:bodyPr wrap="square" rtlCol="0">
            <a:spAutoFit/>
          </a:bodyPr>
          <a:lstStyle/>
          <a:p>
            <a:pPr algn="ctr"/>
            <a:r>
              <a:rPr lang="en-US" sz="3000" dirty="0" smtClean="0">
                <a:latin typeface="Chalkboard" charset="0"/>
                <a:ea typeface="Chalkboard" charset="0"/>
                <a:cs typeface="Chalkboard" charset="0"/>
              </a:rPr>
              <a:t>And force it to conform to this type</a:t>
            </a:r>
            <a:endParaRPr lang="en-US" sz="3000" dirty="0">
              <a:latin typeface="Chalkboard" charset="0"/>
              <a:ea typeface="Chalkboard" charset="0"/>
              <a:cs typeface="Chalkboard" charset="0"/>
            </a:endParaRPr>
          </a:p>
        </p:txBody>
      </p:sp>
      <p:sp>
        <p:nvSpPr>
          <p:cNvPr id="3" name="Freeform 2"/>
          <p:cNvSpPr/>
          <p:nvPr/>
        </p:nvSpPr>
        <p:spPr>
          <a:xfrm>
            <a:off x="6299200" y="2976741"/>
            <a:ext cx="863846" cy="376059"/>
          </a:xfrm>
          <a:custGeom>
            <a:avLst/>
            <a:gdLst>
              <a:gd name="connsiteX0" fmla="*/ 0 w 863846"/>
              <a:gd name="connsiteY0" fmla="*/ 359126 h 376059"/>
              <a:gd name="connsiteX1" fmla="*/ 16933 w 863846"/>
              <a:gd name="connsiteY1" fmla="*/ 240592 h 376059"/>
              <a:gd name="connsiteX2" fmla="*/ 33867 w 863846"/>
              <a:gd name="connsiteY2" fmla="*/ 189792 h 376059"/>
              <a:gd name="connsiteX3" fmla="*/ 84667 w 863846"/>
              <a:gd name="connsiteY3" fmla="*/ 155926 h 376059"/>
              <a:gd name="connsiteX4" fmla="*/ 152400 w 863846"/>
              <a:gd name="connsiteY4" fmla="*/ 138992 h 376059"/>
              <a:gd name="connsiteX5" fmla="*/ 423333 w 863846"/>
              <a:gd name="connsiteY5" fmla="*/ 122059 h 376059"/>
              <a:gd name="connsiteX6" fmla="*/ 457200 w 863846"/>
              <a:gd name="connsiteY6" fmla="*/ 71259 h 376059"/>
              <a:gd name="connsiteX7" fmla="*/ 474133 w 863846"/>
              <a:gd name="connsiteY7" fmla="*/ 3526 h 376059"/>
              <a:gd name="connsiteX8" fmla="*/ 491067 w 863846"/>
              <a:gd name="connsiteY8" fmla="*/ 122059 h 376059"/>
              <a:gd name="connsiteX9" fmla="*/ 592667 w 863846"/>
              <a:gd name="connsiteY9" fmla="*/ 172859 h 376059"/>
              <a:gd name="connsiteX10" fmla="*/ 778933 w 863846"/>
              <a:gd name="connsiteY10" fmla="*/ 206726 h 376059"/>
              <a:gd name="connsiteX11" fmla="*/ 829733 w 863846"/>
              <a:gd name="connsiteY11" fmla="*/ 223659 h 376059"/>
              <a:gd name="connsiteX12" fmla="*/ 863600 w 863846"/>
              <a:gd name="connsiteY12" fmla="*/ 376059 h 37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3846" h="376059">
                <a:moveTo>
                  <a:pt x="0" y="359126"/>
                </a:moveTo>
                <a:cubicBezTo>
                  <a:pt x="5644" y="319615"/>
                  <a:pt x="9105" y="279729"/>
                  <a:pt x="16933" y="240592"/>
                </a:cubicBezTo>
                <a:cubicBezTo>
                  <a:pt x="20434" y="223089"/>
                  <a:pt x="22716" y="203730"/>
                  <a:pt x="33867" y="189792"/>
                </a:cubicBezTo>
                <a:cubicBezTo>
                  <a:pt x="46580" y="173900"/>
                  <a:pt x="65961" y="163943"/>
                  <a:pt x="84667" y="155926"/>
                </a:cubicBezTo>
                <a:cubicBezTo>
                  <a:pt x="106058" y="146758"/>
                  <a:pt x="129243" y="141308"/>
                  <a:pt x="152400" y="138992"/>
                </a:cubicBezTo>
                <a:cubicBezTo>
                  <a:pt x="242438" y="129988"/>
                  <a:pt x="333022" y="127703"/>
                  <a:pt x="423333" y="122059"/>
                </a:cubicBezTo>
                <a:cubicBezTo>
                  <a:pt x="434622" y="105126"/>
                  <a:pt x="449183" y="89965"/>
                  <a:pt x="457200" y="71259"/>
                </a:cubicBezTo>
                <a:cubicBezTo>
                  <a:pt x="466368" y="49868"/>
                  <a:pt x="461224" y="-15838"/>
                  <a:pt x="474133" y="3526"/>
                </a:cubicBezTo>
                <a:cubicBezTo>
                  <a:pt x="496272" y="36735"/>
                  <a:pt x="474857" y="85587"/>
                  <a:pt x="491067" y="122059"/>
                </a:cubicBezTo>
                <a:cubicBezTo>
                  <a:pt x="501077" y="144581"/>
                  <a:pt x="571361" y="168124"/>
                  <a:pt x="592667" y="172859"/>
                </a:cubicBezTo>
                <a:cubicBezTo>
                  <a:pt x="728563" y="203058"/>
                  <a:pt x="655648" y="175904"/>
                  <a:pt x="778933" y="206726"/>
                </a:cubicBezTo>
                <a:cubicBezTo>
                  <a:pt x="796249" y="211055"/>
                  <a:pt x="812800" y="218015"/>
                  <a:pt x="829733" y="223659"/>
                </a:cubicBezTo>
                <a:cubicBezTo>
                  <a:pt x="868955" y="341323"/>
                  <a:pt x="863600" y="289560"/>
                  <a:pt x="863600" y="376059"/>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4927600" y="4148666"/>
            <a:ext cx="1270000" cy="356083"/>
          </a:xfrm>
          <a:custGeom>
            <a:avLst/>
            <a:gdLst>
              <a:gd name="connsiteX0" fmla="*/ 0 w 1270000"/>
              <a:gd name="connsiteY0" fmla="*/ 16934 h 356083"/>
              <a:gd name="connsiteX1" fmla="*/ 16933 w 1270000"/>
              <a:gd name="connsiteY1" fmla="*/ 203200 h 356083"/>
              <a:gd name="connsiteX2" fmla="*/ 50800 w 1270000"/>
              <a:gd name="connsiteY2" fmla="*/ 304800 h 356083"/>
              <a:gd name="connsiteX3" fmla="*/ 152400 w 1270000"/>
              <a:gd name="connsiteY3" fmla="*/ 338667 h 356083"/>
              <a:gd name="connsiteX4" fmla="*/ 355600 w 1270000"/>
              <a:gd name="connsiteY4" fmla="*/ 321734 h 356083"/>
              <a:gd name="connsiteX5" fmla="*/ 406400 w 1270000"/>
              <a:gd name="connsiteY5" fmla="*/ 304800 h 356083"/>
              <a:gd name="connsiteX6" fmla="*/ 575733 w 1270000"/>
              <a:gd name="connsiteY6" fmla="*/ 321734 h 356083"/>
              <a:gd name="connsiteX7" fmla="*/ 626533 w 1270000"/>
              <a:gd name="connsiteY7" fmla="*/ 355600 h 356083"/>
              <a:gd name="connsiteX8" fmla="*/ 778933 w 1270000"/>
              <a:gd name="connsiteY8" fmla="*/ 270934 h 356083"/>
              <a:gd name="connsiteX9" fmla="*/ 1083733 w 1270000"/>
              <a:gd name="connsiteY9" fmla="*/ 254000 h 356083"/>
              <a:gd name="connsiteX10" fmla="*/ 1185333 w 1270000"/>
              <a:gd name="connsiteY10" fmla="*/ 203200 h 356083"/>
              <a:gd name="connsiteX11" fmla="*/ 1219200 w 1270000"/>
              <a:gd name="connsiteY11" fmla="*/ 152400 h 356083"/>
              <a:gd name="connsiteX12" fmla="*/ 1253067 w 1270000"/>
              <a:gd name="connsiteY12" fmla="*/ 50800 h 356083"/>
              <a:gd name="connsiteX13" fmla="*/ 1270000 w 1270000"/>
              <a:gd name="connsiteY13" fmla="*/ 0 h 35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0000" h="356083">
                <a:moveTo>
                  <a:pt x="0" y="16934"/>
                </a:moveTo>
                <a:cubicBezTo>
                  <a:pt x="5644" y="79023"/>
                  <a:pt x="6098" y="141804"/>
                  <a:pt x="16933" y="203200"/>
                </a:cubicBezTo>
                <a:cubicBezTo>
                  <a:pt x="23137" y="238355"/>
                  <a:pt x="16933" y="293511"/>
                  <a:pt x="50800" y="304800"/>
                </a:cubicBezTo>
                <a:lnTo>
                  <a:pt x="152400" y="338667"/>
                </a:lnTo>
                <a:cubicBezTo>
                  <a:pt x="220133" y="333023"/>
                  <a:pt x="288228" y="330717"/>
                  <a:pt x="355600" y="321734"/>
                </a:cubicBezTo>
                <a:cubicBezTo>
                  <a:pt x="373293" y="319375"/>
                  <a:pt x="388551" y="304800"/>
                  <a:pt x="406400" y="304800"/>
                </a:cubicBezTo>
                <a:cubicBezTo>
                  <a:pt x="463126" y="304800"/>
                  <a:pt x="519289" y="316089"/>
                  <a:pt x="575733" y="321734"/>
                </a:cubicBezTo>
                <a:cubicBezTo>
                  <a:pt x="592666" y="333023"/>
                  <a:pt x="606666" y="360015"/>
                  <a:pt x="626533" y="355600"/>
                </a:cubicBezTo>
                <a:cubicBezTo>
                  <a:pt x="768268" y="324103"/>
                  <a:pt x="678432" y="280506"/>
                  <a:pt x="778933" y="270934"/>
                </a:cubicBezTo>
                <a:cubicBezTo>
                  <a:pt x="880231" y="261286"/>
                  <a:pt x="982133" y="259645"/>
                  <a:pt x="1083733" y="254000"/>
                </a:cubicBezTo>
                <a:cubicBezTo>
                  <a:pt x="1125051" y="240228"/>
                  <a:pt x="1152506" y="236027"/>
                  <a:pt x="1185333" y="203200"/>
                </a:cubicBezTo>
                <a:cubicBezTo>
                  <a:pt x="1199724" y="188809"/>
                  <a:pt x="1207911" y="169333"/>
                  <a:pt x="1219200" y="152400"/>
                </a:cubicBezTo>
                <a:lnTo>
                  <a:pt x="1253067" y="50800"/>
                </a:lnTo>
                <a:lnTo>
                  <a:pt x="1270000" y="0"/>
                </a:ln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9866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Casting</a:t>
            </a:r>
            <a:endParaRPr lang="en-US" sz="5071" dirty="0">
              <a:latin typeface="Calibri"/>
              <a:cs typeface="Calibri"/>
            </a:endParaRPr>
          </a:p>
        </p:txBody>
      </p:sp>
      <p:sp>
        <p:nvSpPr>
          <p:cNvPr id="5" name="TextBox 4"/>
          <p:cNvSpPr txBox="1"/>
          <p:nvPr/>
        </p:nvSpPr>
        <p:spPr>
          <a:xfrm>
            <a:off x="2658534" y="3109201"/>
            <a:ext cx="4344459" cy="1122743"/>
          </a:xfrm>
          <a:prstGeom prst="rect">
            <a:avLst/>
          </a:prstGeom>
          <a:noFill/>
        </p:spPr>
        <p:txBody>
          <a:bodyPr wrap="none" rtlCol="0">
            <a:spAutoFit/>
          </a:bodyPr>
          <a:lstStyle/>
          <a:p>
            <a:r>
              <a:rPr lang="en-US" sz="3600" b="1" dirty="0" smtClean="0">
                <a:solidFill>
                  <a:srgbClr val="7030A0"/>
                </a:solidFill>
                <a:latin typeface="Courier" charset="0"/>
                <a:ea typeface="Courier" charset="0"/>
                <a:cs typeface="Courier" charset="0"/>
              </a:rPr>
              <a:t>double </a:t>
            </a:r>
            <a:r>
              <a:rPr lang="en-US" sz="3600" dirty="0" smtClean="0">
                <a:latin typeface="Courier" charset="0"/>
                <a:ea typeface="Courier" charset="0"/>
                <a:cs typeface="Courier" charset="0"/>
              </a:rPr>
              <a:t>y = 5.8;</a:t>
            </a:r>
            <a:endParaRPr lang="en-US" sz="3600" b="1" dirty="0" smtClean="0">
              <a:solidFill>
                <a:srgbClr val="7030A0"/>
              </a:solidFill>
              <a:latin typeface="Courier" charset="0"/>
              <a:ea typeface="Courier" charset="0"/>
              <a:cs typeface="Courier" charset="0"/>
            </a:endParaRPr>
          </a:p>
          <a:p>
            <a:r>
              <a:rPr lang="en-US" sz="3600" b="1" dirty="0" err="1" smtClean="0">
                <a:solidFill>
                  <a:srgbClr val="7030A0"/>
                </a:solidFill>
                <a:latin typeface="Courier" charset="0"/>
                <a:ea typeface="Courier" charset="0"/>
                <a:cs typeface="Courier" charset="0"/>
              </a:rPr>
              <a:t>int</a:t>
            </a:r>
            <a:r>
              <a:rPr lang="en-US" sz="3600" dirty="0" smtClean="0">
                <a:solidFill>
                  <a:srgbClr val="7030A0"/>
                </a:solidFill>
                <a:latin typeface="Courier" charset="0"/>
                <a:ea typeface="Courier" charset="0"/>
                <a:cs typeface="Courier" charset="0"/>
              </a:rPr>
              <a:t> </a:t>
            </a:r>
            <a:r>
              <a:rPr lang="en-US" sz="3600" dirty="0" smtClean="0">
                <a:latin typeface="Courier" charset="0"/>
                <a:ea typeface="Courier" charset="0"/>
                <a:cs typeface="Courier" charset="0"/>
              </a:rPr>
              <a:t>x = (</a:t>
            </a:r>
            <a:r>
              <a:rPr lang="en-US" sz="3600" b="1" dirty="0" err="1" smtClean="0">
                <a:solidFill>
                  <a:srgbClr val="7030A0"/>
                </a:solidFill>
                <a:latin typeface="Courier" charset="0"/>
                <a:ea typeface="Courier" charset="0"/>
                <a:cs typeface="Courier" charset="0"/>
              </a:rPr>
              <a:t>int</a:t>
            </a:r>
            <a:r>
              <a:rPr lang="en-US" sz="3600" dirty="0" smtClean="0">
                <a:latin typeface="Courier" charset="0"/>
                <a:ea typeface="Courier" charset="0"/>
                <a:cs typeface="Courier" charset="0"/>
              </a:rPr>
              <a:t>)y;</a:t>
            </a:r>
            <a:endParaRPr lang="en-US" sz="3600" dirty="0">
              <a:latin typeface="Courier" charset="0"/>
              <a:ea typeface="Courier" charset="0"/>
              <a:cs typeface="Courier" charset="0"/>
            </a:endParaRPr>
          </a:p>
        </p:txBody>
      </p:sp>
    </p:spTree>
    <p:extLst>
      <p:ext uri="{BB962C8B-B14F-4D97-AF65-F5344CB8AC3E}">
        <p14:creationId xmlns:p14="http://schemas.microsoft.com/office/powerpoint/2010/main" val="9635433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Not everything can be cast</a:t>
            </a:r>
            <a:endParaRPr lang="en-US" sz="5071" dirty="0">
              <a:latin typeface="Calibri"/>
              <a:cs typeface="Calibri"/>
            </a:endParaRPr>
          </a:p>
        </p:txBody>
      </p:sp>
      <p:sp>
        <p:nvSpPr>
          <p:cNvPr id="5" name="TextBox 4"/>
          <p:cNvSpPr txBox="1"/>
          <p:nvPr/>
        </p:nvSpPr>
        <p:spPr>
          <a:xfrm>
            <a:off x="1744133" y="3075335"/>
            <a:ext cx="6285695" cy="607539"/>
          </a:xfrm>
          <a:prstGeom prst="rect">
            <a:avLst/>
          </a:prstGeom>
          <a:noFill/>
        </p:spPr>
        <p:txBody>
          <a:bodyPr wrap="none" rtlCol="0">
            <a:spAutoFit/>
          </a:bodyPr>
          <a:lstStyle/>
          <a:p>
            <a:r>
              <a:rPr lang="en-US" sz="3600" dirty="0" smtClean="0">
                <a:latin typeface="Courier" charset="0"/>
                <a:ea typeface="Courier" charset="0"/>
                <a:cs typeface="Courier" charset="0"/>
              </a:rPr>
              <a:t>String s = (String)5.8</a:t>
            </a:r>
            <a:endParaRPr lang="en-US" sz="3600" dirty="0">
              <a:latin typeface="Courier" charset="0"/>
              <a:ea typeface="Courier" charset="0"/>
              <a:cs typeface="Courier" charset="0"/>
            </a:endParaRPr>
          </a:p>
        </p:txBody>
      </p:sp>
      <p:sp>
        <p:nvSpPr>
          <p:cNvPr id="2" name="TextBox 1"/>
          <p:cNvSpPr txBox="1"/>
          <p:nvPr/>
        </p:nvSpPr>
        <p:spPr>
          <a:xfrm>
            <a:off x="2032000" y="4487333"/>
            <a:ext cx="274434" cy="349968"/>
          </a:xfrm>
          <a:prstGeom prst="rect">
            <a:avLst/>
          </a:prstGeom>
          <a:noFill/>
        </p:spPr>
        <p:txBody>
          <a:bodyPr wrap="none" rtlCol="0">
            <a:spAutoFit/>
          </a:bodyPr>
          <a:lstStyle/>
          <a:p>
            <a:r>
              <a:rPr lang="en-US" dirty="0" smtClean="0"/>
              <a:t>*</a:t>
            </a:r>
            <a:endParaRPr lang="en-US" dirty="0"/>
          </a:p>
        </p:txBody>
      </p:sp>
      <p:cxnSp>
        <p:nvCxnSpPr>
          <p:cNvPr id="7" name="Straight Connector 6"/>
          <p:cNvCxnSpPr/>
          <p:nvPr/>
        </p:nvCxnSpPr>
        <p:spPr>
          <a:xfrm>
            <a:off x="4910667" y="3759201"/>
            <a:ext cx="2997200" cy="0"/>
          </a:xfrm>
          <a:prstGeom prst="line">
            <a:avLst/>
          </a:prstGeom>
          <a:ln w="762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972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Not everything can be cast</a:t>
            </a:r>
            <a:endParaRPr lang="en-US" sz="5071" dirty="0">
              <a:latin typeface="Calibri"/>
              <a:cs typeface="Calibri"/>
            </a:endParaRPr>
          </a:p>
        </p:txBody>
      </p:sp>
      <p:sp>
        <p:nvSpPr>
          <p:cNvPr id="5" name="TextBox 4"/>
          <p:cNvSpPr txBox="1"/>
          <p:nvPr/>
        </p:nvSpPr>
        <p:spPr>
          <a:xfrm>
            <a:off x="1591733" y="3193868"/>
            <a:ext cx="7117654" cy="607539"/>
          </a:xfrm>
          <a:prstGeom prst="rect">
            <a:avLst/>
          </a:prstGeom>
          <a:noFill/>
        </p:spPr>
        <p:txBody>
          <a:bodyPr wrap="none" rtlCol="0">
            <a:spAutoFit/>
          </a:bodyPr>
          <a:lstStyle/>
          <a:p>
            <a:r>
              <a:rPr lang="en-US" sz="3600" b="1" dirty="0">
                <a:solidFill>
                  <a:srgbClr val="7030A0"/>
                </a:solidFill>
                <a:latin typeface="Courier" charset="0"/>
                <a:ea typeface="Courier" charset="0"/>
                <a:cs typeface="Courier" charset="0"/>
              </a:rPr>
              <a:t>d</a:t>
            </a:r>
            <a:r>
              <a:rPr lang="en-US" sz="3600" b="1" dirty="0" smtClean="0">
                <a:solidFill>
                  <a:srgbClr val="7030A0"/>
                </a:solidFill>
                <a:latin typeface="Courier" charset="0"/>
                <a:ea typeface="Courier" charset="0"/>
                <a:cs typeface="Courier" charset="0"/>
              </a:rPr>
              <a:t>ouble</a:t>
            </a:r>
            <a:r>
              <a:rPr lang="en-US" sz="3600" dirty="0" smtClean="0">
                <a:solidFill>
                  <a:srgbClr val="7030A0"/>
                </a:solidFill>
                <a:latin typeface="Courier" charset="0"/>
                <a:ea typeface="Courier" charset="0"/>
                <a:cs typeface="Courier" charset="0"/>
              </a:rPr>
              <a:t> </a:t>
            </a:r>
            <a:r>
              <a:rPr lang="en-US" sz="3600" dirty="0" smtClean="0">
                <a:latin typeface="Courier" charset="0"/>
                <a:ea typeface="Courier" charset="0"/>
                <a:cs typeface="Courier" charset="0"/>
              </a:rPr>
              <a:t>x = (</a:t>
            </a:r>
            <a:r>
              <a:rPr lang="en-US" sz="3600" b="1" dirty="0" smtClean="0">
                <a:solidFill>
                  <a:srgbClr val="7030A0"/>
                </a:solidFill>
                <a:latin typeface="Courier" charset="0"/>
                <a:ea typeface="Courier" charset="0"/>
                <a:cs typeface="Courier" charset="0"/>
              </a:rPr>
              <a:t>double</a:t>
            </a:r>
            <a:r>
              <a:rPr lang="en-US" sz="3600" dirty="0" smtClean="0">
                <a:latin typeface="Courier" charset="0"/>
                <a:ea typeface="Courier" charset="0"/>
                <a:cs typeface="Courier" charset="0"/>
              </a:rPr>
              <a:t>)</a:t>
            </a:r>
            <a:r>
              <a:rPr lang="en-US" sz="3600" dirty="0" smtClean="0">
                <a:solidFill>
                  <a:srgbClr val="0432FF"/>
                </a:solidFill>
                <a:latin typeface="Courier" charset="0"/>
                <a:ea typeface="Courier" charset="0"/>
                <a:cs typeface="Courier" charset="0"/>
              </a:rPr>
              <a:t>”5.2”</a:t>
            </a:r>
            <a:r>
              <a:rPr lang="en-US" sz="3600" dirty="0" smtClean="0">
                <a:latin typeface="Courier" charset="0"/>
                <a:ea typeface="Courier" charset="0"/>
                <a:cs typeface="Courier" charset="0"/>
              </a:rPr>
              <a:t>;</a:t>
            </a:r>
            <a:endParaRPr lang="en-US" sz="3600" dirty="0">
              <a:latin typeface="Courier" charset="0"/>
              <a:ea typeface="Courier" charset="0"/>
              <a:cs typeface="Courier" charset="0"/>
            </a:endParaRPr>
          </a:p>
        </p:txBody>
      </p:sp>
      <p:sp>
        <p:nvSpPr>
          <p:cNvPr id="2" name="TextBox 1"/>
          <p:cNvSpPr txBox="1"/>
          <p:nvPr/>
        </p:nvSpPr>
        <p:spPr>
          <a:xfrm>
            <a:off x="2032000" y="4487333"/>
            <a:ext cx="274434" cy="349968"/>
          </a:xfrm>
          <a:prstGeom prst="rect">
            <a:avLst/>
          </a:prstGeom>
          <a:noFill/>
        </p:spPr>
        <p:txBody>
          <a:bodyPr wrap="none" rtlCol="0">
            <a:spAutoFit/>
          </a:bodyPr>
          <a:lstStyle/>
          <a:p>
            <a:r>
              <a:rPr lang="en-US" dirty="0" smtClean="0"/>
              <a:t>*</a:t>
            </a:r>
            <a:endParaRPr lang="en-US" dirty="0"/>
          </a:p>
        </p:txBody>
      </p:sp>
      <p:cxnSp>
        <p:nvCxnSpPr>
          <p:cNvPr id="6" name="Straight Connector 5"/>
          <p:cNvCxnSpPr/>
          <p:nvPr/>
        </p:nvCxnSpPr>
        <p:spPr>
          <a:xfrm>
            <a:off x="4809067" y="3877734"/>
            <a:ext cx="3640666" cy="0"/>
          </a:xfrm>
          <a:prstGeom prst="line">
            <a:avLst/>
          </a:prstGeom>
          <a:ln w="762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5507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Back to our good old friend</a:t>
            </a:r>
            <a:endParaRPr lang="en-US" sz="5071" dirty="0">
              <a:latin typeface="Calibri"/>
              <a:cs typeface="Calibri"/>
            </a:endParaRPr>
          </a:p>
        </p:txBody>
      </p:sp>
      <p:sp>
        <p:nvSpPr>
          <p:cNvPr id="5" name="TextBox 4"/>
          <p:cNvSpPr txBox="1"/>
          <p:nvPr/>
        </p:nvSpPr>
        <p:spPr>
          <a:xfrm>
            <a:off x="1100666" y="2448801"/>
            <a:ext cx="8132354" cy="2096087"/>
          </a:xfrm>
          <a:prstGeom prst="rect">
            <a:avLst/>
          </a:prstGeom>
          <a:noFill/>
        </p:spPr>
        <p:txBody>
          <a:bodyPr wrap="none" rtlCol="0">
            <a:spAutoFit/>
          </a:bodyPr>
          <a:lstStyle/>
          <a:p>
            <a:r>
              <a:rPr lang="en-US" sz="2800" b="1" dirty="0" smtClean="0">
                <a:solidFill>
                  <a:schemeClr val="accent3">
                    <a:lumMod val="75000"/>
                  </a:schemeClr>
                </a:solidFill>
                <a:latin typeface="Courier" charset="0"/>
                <a:ea typeface="Courier" charset="0"/>
                <a:cs typeface="Courier" charset="0"/>
              </a:rPr>
              <a:t>// convert from double to string</a:t>
            </a:r>
          </a:p>
          <a:p>
            <a:r>
              <a:rPr lang="en-US" sz="2800" dirty="0" smtClean="0">
                <a:latin typeface="Courier" charset="0"/>
                <a:ea typeface="Courier" charset="0"/>
                <a:cs typeface="Courier" charset="0"/>
              </a:rPr>
              <a:t>String s = </a:t>
            </a:r>
            <a:r>
              <a:rPr lang="en-US" sz="2800" dirty="0" smtClean="0">
                <a:solidFill>
                  <a:srgbClr val="0432FF"/>
                </a:solidFill>
                <a:latin typeface="Courier" charset="0"/>
                <a:ea typeface="Courier" charset="0"/>
                <a:cs typeface="Courier" charset="0"/>
              </a:rPr>
              <a:t>””</a:t>
            </a:r>
            <a:r>
              <a:rPr lang="en-US" sz="2800" dirty="0" smtClean="0">
                <a:latin typeface="Courier" charset="0"/>
                <a:ea typeface="Courier" charset="0"/>
                <a:cs typeface="Courier" charset="0"/>
              </a:rPr>
              <a:t> + 5.2;</a:t>
            </a:r>
          </a:p>
          <a:p>
            <a:endParaRPr lang="en-US" sz="2800" dirty="0">
              <a:latin typeface="Courier" charset="0"/>
              <a:ea typeface="Courier" charset="0"/>
              <a:cs typeface="Courier" charset="0"/>
            </a:endParaRPr>
          </a:p>
          <a:p>
            <a:r>
              <a:rPr lang="en-US" sz="2800" b="1" dirty="0" smtClean="0">
                <a:solidFill>
                  <a:schemeClr val="accent3">
                    <a:lumMod val="75000"/>
                  </a:schemeClr>
                </a:solidFill>
                <a:latin typeface="Courier" charset="0"/>
                <a:ea typeface="Courier" charset="0"/>
                <a:cs typeface="Courier" charset="0"/>
              </a:rPr>
              <a:t>// convert from string to double</a:t>
            </a:r>
          </a:p>
          <a:p>
            <a:r>
              <a:rPr lang="en-US" sz="2800" b="1" dirty="0" smtClean="0">
                <a:solidFill>
                  <a:srgbClr val="7030A0"/>
                </a:solidFill>
                <a:latin typeface="Courier" charset="0"/>
                <a:ea typeface="Courier" charset="0"/>
                <a:cs typeface="Courier" charset="0"/>
              </a:rPr>
              <a:t>double</a:t>
            </a:r>
            <a:r>
              <a:rPr lang="en-US" sz="2800" dirty="0" smtClean="0">
                <a:solidFill>
                  <a:srgbClr val="7030A0"/>
                </a:solidFill>
                <a:latin typeface="Courier" charset="0"/>
                <a:ea typeface="Courier" charset="0"/>
                <a:cs typeface="Courier" charset="0"/>
              </a:rPr>
              <a:t> </a:t>
            </a:r>
            <a:r>
              <a:rPr lang="en-US" sz="2800" dirty="0" smtClean="0">
                <a:latin typeface="Courier" charset="0"/>
                <a:ea typeface="Courier" charset="0"/>
                <a:cs typeface="Courier" charset="0"/>
              </a:rPr>
              <a:t>x = </a:t>
            </a:r>
            <a:r>
              <a:rPr lang="en-US" sz="2800" dirty="0" err="1" smtClean="0">
                <a:latin typeface="Courier" charset="0"/>
                <a:ea typeface="Courier" charset="0"/>
                <a:cs typeface="Courier" charset="0"/>
              </a:rPr>
              <a:t>Double.</a:t>
            </a:r>
            <a:r>
              <a:rPr lang="en-US" sz="2800" i="1" dirty="0" err="1" smtClean="0">
                <a:latin typeface="Courier" charset="0"/>
                <a:ea typeface="Courier" charset="0"/>
                <a:cs typeface="Courier" charset="0"/>
              </a:rPr>
              <a:t>parseDouble</a:t>
            </a:r>
            <a:r>
              <a:rPr lang="en-US" sz="2800" dirty="0" smtClean="0">
                <a:latin typeface="Courier" charset="0"/>
                <a:ea typeface="Courier" charset="0"/>
                <a:cs typeface="Courier" charset="0"/>
              </a:rPr>
              <a:t>(</a:t>
            </a:r>
            <a:r>
              <a:rPr lang="en-US" sz="2800" dirty="0" smtClean="0">
                <a:solidFill>
                  <a:srgbClr val="0432FF"/>
                </a:solidFill>
                <a:latin typeface="Courier" charset="0"/>
                <a:ea typeface="Courier" charset="0"/>
                <a:cs typeface="Courier" charset="0"/>
              </a:rPr>
              <a:t>“5.2”</a:t>
            </a:r>
            <a:r>
              <a:rPr lang="en-US" sz="2800" dirty="0" smtClean="0">
                <a:latin typeface="Courier" charset="0"/>
                <a:ea typeface="Courier" charset="0"/>
                <a:cs typeface="Courier" charset="0"/>
              </a:rPr>
              <a:t>);</a:t>
            </a:r>
            <a:endParaRPr lang="en-US" sz="2800" dirty="0">
              <a:latin typeface="Courier" charset="0"/>
              <a:ea typeface="Courier" charset="0"/>
              <a:cs typeface="Courier" charset="0"/>
            </a:endParaRPr>
          </a:p>
        </p:txBody>
      </p:sp>
      <p:sp>
        <p:nvSpPr>
          <p:cNvPr id="2" name="TextBox 1"/>
          <p:cNvSpPr txBox="1"/>
          <p:nvPr/>
        </p:nvSpPr>
        <p:spPr>
          <a:xfrm>
            <a:off x="2032000" y="4487333"/>
            <a:ext cx="274434" cy="349968"/>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16266587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ACM and other libraries</a:t>
            </a:r>
            <a:endParaRPr lang="en-US" sz="5071"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67466" y="2002366"/>
            <a:ext cx="6316869" cy="3026833"/>
          </a:xfrm>
          <a:prstGeom prst="rect">
            <a:avLst/>
          </a:prstGeom>
        </p:spPr>
      </p:pic>
      <p:sp>
        <p:nvSpPr>
          <p:cNvPr id="6" name="Freeform 5"/>
          <p:cNvSpPr/>
          <p:nvPr/>
        </p:nvSpPr>
        <p:spPr>
          <a:xfrm>
            <a:off x="2963334" y="3691468"/>
            <a:ext cx="2573867" cy="846667"/>
          </a:xfrm>
          <a:custGeom>
            <a:avLst/>
            <a:gdLst>
              <a:gd name="connsiteX0" fmla="*/ 2218267 w 2573867"/>
              <a:gd name="connsiteY0" fmla="*/ 220134 h 846667"/>
              <a:gd name="connsiteX1" fmla="*/ 2150534 w 2573867"/>
              <a:gd name="connsiteY1" fmla="*/ 237067 h 846667"/>
              <a:gd name="connsiteX2" fmla="*/ 1930400 w 2573867"/>
              <a:gd name="connsiteY2" fmla="*/ 186267 h 846667"/>
              <a:gd name="connsiteX3" fmla="*/ 1879600 w 2573867"/>
              <a:gd name="connsiteY3" fmla="*/ 169334 h 846667"/>
              <a:gd name="connsiteX4" fmla="*/ 1625600 w 2573867"/>
              <a:gd name="connsiteY4" fmla="*/ 118534 h 846667"/>
              <a:gd name="connsiteX5" fmla="*/ 1540934 w 2573867"/>
              <a:gd name="connsiteY5" fmla="*/ 101600 h 846667"/>
              <a:gd name="connsiteX6" fmla="*/ 1490134 w 2573867"/>
              <a:gd name="connsiteY6" fmla="*/ 84667 h 846667"/>
              <a:gd name="connsiteX7" fmla="*/ 1286934 w 2573867"/>
              <a:gd name="connsiteY7" fmla="*/ 50800 h 846667"/>
              <a:gd name="connsiteX8" fmla="*/ 1219200 w 2573867"/>
              <a:gd name="connsiteY8" fmla="*/ 33867 h 846667"/>
              <a:gd name="connsiteX9" fmla="*/ 965200 w 2573867"/>
              <a:gd name="connsiteY9" fmla="*/ 0 h 846667"/>
              <a:gd name="connsiteX10" fmla="*/ 372534 w 2573867"/>
              <a:gd name="connsiteY10" fmla="*/ 16934 h 846667"/>
              <a:gd name="connsiteX11" fmla="*/ 270934 w 2573867"/>
              <a:gd name="connsiteY11" fmla="*/ 50800 h 846667"/>
              <a:gd name="connsiteX12" fmla="*/ 220134 w 2573867"/>
              <a:gd name="connsiteY12" fmla="*/ 101600 h 846667"/>
              <a:gd name="connsiteX13" fmla="*/ 169334 w 2573867"/>
              <a:gd name="connsiteY13" fmla="*/ 118534 h 846667"/>
              <a:gd name="connsiteX14" fmla="*/ 118534 w 2573867"/>
              <a:gd name="connsiteY14" fmla="*/ 152400 h 846667"/>
              <a:gd name="connsiteX15" fmla="*/ 84667 w 2573867"/>
              <a:gd name="connsiteY15" fmla="*/ 203200 h 846667"/>
              <a:gd name="connsiteX16" fmla="*/ 33867 w 2573867"/>
              <a:gd name="connsiteY16" fmla="*/ 237067 h 846667"/>
              <a:gd name="connsiteX17" fmla="*/ 0 w 2573867"/>
              <a:gd name="connsiteY17" fmla="*/ 338667 h 846667"/>
              <a:gd name="connsiteX18" fmla="*/ 33867 w 2573867"/>
              <a:gd name="connsiteY18" fmla="*/ 474134 h 846667"/>
              <a:gd name="connsiteX19" fmla="*/ 152400 w 2573867"/>
              <a:gd name="connsiteY19" fmla="*/ 609600 h 846667"/>
              <a:gd name="connsiteX20" fmla="*/ 254000 w 2573867"/>
              <a:gd name="connsiteY20" fmla="*/ 711200 h 846667"/>
              <a:gd name="connsiteX21" fmla="*/ 355600 w 2573867"/>
              <a:gd name="connsiteY21" fmla="*/ 762000 h 846667"/>
              <a:gd name="connsiteX22" fmla="*/ 457200 w 2573867"/>
              <a:gd name="connsiteY22" fmla="*/ 795867 h 846667"/>
              <a:gd name="connsiteX23" fmla="*/ 575734 w 2573867"/>
              <a:gd name="connsiteY23" fmla="*/ 829734 h 846667"/>
              <a:gd name="connsiteX24" fmla="*/ 694267 w 2573867"/>
              <a:gd name="connsiteY24" fmla="*/ 846667 h 846667"/>
              <a:gd name="connsiteX25" fmla="*/ 1964267 w 2573867"/>
              <a:gd name="connsiteY25" fmla="*/ 829734 h 846667"/>
              <a:gd name="connsiteX26" fmla="*/ 2032000 w 2573867"/>
              <a:gd name="connsiteY26" fmla="*/ 812800 h 846667"/>
              <a:gd name="connsiteX27" fmla="*/ 2133600 w 2573867"/>
              <a:gd name="connsiteY27" fmla="*/ 795867 h 846667"/>
              <a:gd name="connsiteX28" fmla="*/ 2252134 w 2573867"/>
              <a:gd name="connsiteY28" fmla="*/ 762000 h 846667"/>
              <a:gd name="connsiteX29" fmla="*/ 2319867 w 2573867"/>
              <a:gd name="connsiteY29" fmla="*/ 745067 h 846667"/>
              <a:gd name="connsiteX30" fmla="*/ 2472267 w 2573867"/>
              <a:gd name="connsiteY30" fmla="*/ 609600 h 846667"/>
              <a:gd name="connsiteX31" fmla="*/ 2540000 w 2573867"/>
              <a:gd name="connsiteY31" fmla="*/ 508000 h 846667"/>
              <a:gd name="connsiteX32" fmla="*/ 2573867 w 2573867"/>
              <a:gd name="connsiteY32" fmla="*/ 406400 h 846667"/>
              <a:gd name="connsiteX33" fmla="*/ 2523067 w 2573867"/>
              <a:gd name="connsiteY33" fmla="*/ 203200 h 846667"/>
              <a:gd name="connsiteX34" fmla="*/ 2472267 w 2573867"/>
              <a:gd name="connsiteY34" fmla="*/ 169334 h 846667"/>
              <a:gd name="connsiteX35" fmla="*/ 2404534 w 2573867"/>
              <a:gd name="connsiteY35" fmla="*/ 135467 h 846667"/>
              <a:gd name="connsiteX36" fmla="*/ 2353734 w 2573867"/>
              <a:gd name="connsiteY36" fmla="*/ 101600 h 846667"/>
              <a:gd name="connsiteX37" fmla="*/ 2252134 w 2573867"/>
              <a:gd name="connsiteY37" fmla="*/ 67734 h 846667"/>
              <a:gd name="connsiteX38" fmla="*/ 1676400 w 2573867"/>
              <a:gd name="connsiteY38" fmla="*/ 84667 h 846667"/>
              <a:gd name="connsiteX39" fmla="*/ 1557867 w 2573867"/>
              <a:gd name="connsiteY39" fmla="*/ 135467 h 846667"/>
              <a:gd name="connsiteX40" fmla="*/ 1557867 w 2573867"/>
              <a:gd name="connsiteY40" fmla="*/ 169334 h 84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73867" h="846667">
                <a:moveTo>
                  <a:pt x="2218267" y="220134"/>
                </a:moveTo>
                <a:cubicBezTo>
                  <a:pt x="2195689" y="225778"/>
                  <a:pt x="2173807" y="237067"/>
                  <a:pt x="2150534" y="237067"/>
                </a:cubicBezTo>
                <a:cubicBezTo>
                  <a:pt x="2062603" y="237067"/>
                  <a:pt x="2010884" y="213095"/>
                  <a:pt x="1930400" y="186267"/>
                </a:cubicBezTo>
                <a:cubicBezTo>
                  <a:pt x="1913467" y="180623"/>
                  <a:pt x="1897103" y="172835"/>
                  <a:pt x="1879600" y="169334"/>
                </a:cubicBezTo>
                <a:lnTo>
                  <a:pt x="1625600" y="118534"/>
                </a:lnTo>
                <a:cubicBezTo>
                  <a:pt x="1597378" y="112890"/>
                  <a:pt x="1568238" y="110701"/>
                  <a:pt x="1540934" y="101600"/>
                </a:cubicBezTo>
                <a:cubicBezTo>
                  <a:pt x="1524001" y="95956"/>
                  <a:pt x="1507637" y="88168"/>
                  <a:pt x="1490134" y="84667"/>
                </a:cubicBezTo>
                <a:cubicBezTo>
                  <a:pt x="1422800" y="71200"/>
                  <a:pt x="1353552" y="67454"/>
                  <a:pt x="1286934" y="50800"/>
                </a:cubicBezTo>
                <a:cubicBezTo>
                  <a:pt x="1264356" y="45156"/>
                  <a:pt x="1242021" y="38431"/>
                  <a:pt x="1219200" y="33867"/>
                </a:cubicBezTo>
                <a:cubicBezTo>
                  <a:pt x="1124193" y="14866"/>
                  <a:pt x="1066853" y="11295"/>
                  <a:pt x="965200" y="0"/>
                </a:cubicBezTo>
                <a:cubicBezTo>
                  <a:pt x="767645" y="5645"/>
                  <a:pt x="569643" y="2511"/>
                  <a:pt x="372534" y="16934"/>
                </a:cubicBezTo>
                <a:cubicBezTo>
                  <a:pt x="336931" y="19539"/>
                  <a:pt x="270934" y="50800"/>
                  <a:pt x="270934" y="50800"/>
                </a:cubicBezTo>
                <a:cubicBezTo>
                  <a:pt x="254001" y="67733"/>
                  <a:pt x="240059" y="88316"/>
                  <a:pt x="220134" y="101600"/>
                </a:cubicBezTo>
                <a:cubicBezTo>
                  <a:pt x="205282" y="111501"/>
                  <a:pt x="185299" y="110552"/>
                  <a:pt x="169334" y="118534"/>
                </a:cubicBezTo>
                <a:cubicBezTo>
                  <a:pt x="151131" y="127635"/>
                  <a:pt x="135467" y="141111"/>
                  <a:pt x="118534" y="152400"/>
                </a:cubicBezTo>
                <a:cubicBezTo>
                  <a:pt x="107245" y="169333"/>
                  <a:pt x="99058" y="188809"/>
                  <a:pt x="84667" y="203200"/>
                </a:cubicBezTo>
                <a:cubicBezTo>
                  <a:pt x="70276" y="217591"/>
                  <a:pt x="44653" y="219809"/>
                  <a:pt x="33867" y="237067"/>
                </a:cubicBezTo>
                <a:cubicBezTo>
                  <a:pt x="14947" y="267339"/>
                  <a:pt x="0" y="338667"/>
                  <a:pt x="0" y="338667"/>
                </a:cubicBezTo>
                <a:cubicBezTo>
                  <a:pt x="4691" y="362121"/>
                  <a:pt x="17597" y="444847"/>
                  <a:pt x="33867" y="474134"/>
                </a:cubicBezTo>
                <a:cubicBezTo>
                  <a:pt x="128171" y="643883"/>
                  <a:pt x="60092" y="527549"/>
                  <a:pt x="152400" y="609600"/>
                </a:cubicBezTo>
                <a:cubicBezTo>
                  <a:pt x="188197" y="641419"/>
                  <a:pt x="208563" y="696054"/>
                  <a:pt x="254000" y="711200"/>
                </a:cubicBezTo>
                <a:cubicBezTo>
                  <a:pt x="439279" y="772962"/>
                  <a:pt x="158633" y="674460"/>
                  <a:pt x="355600" y="762000"/>
                </a:cubicBezTo>
                <a:cubicBezTo>
                  <a:pt x="388222" y="776499"/>
                  <a:pt x="423333" y="784578"/>
                  <a:pt x="457200" y="795867"/>
                </a:cubicBezTo>
                <a:cubicBezTo>
                  <a:pt x="500719" y="810373"/>
                  <a:pt x="528964" y="821230"/>
                  <a:pt x="575734" y="829734"/>
                </a:cubicBezTo>
                <a:cubicBezTo>
                  <a:pt x="615002" y="836874"/>
                  <a:pt x="654756" y="841023"/>
                  <a:pt x="694267" y="846667"/>
                </a:cubicBezTo>
                <a:lnTo>
                  <a:pt x="1964267" y="829734"/>
                </a:lnTo>
                <a:cubicBezTo>
                  <a:pt x="1987532" y="829145"/>
                  <a:pt x="2009179" y="817364"/>
                  <a:pt x="2032000" y="812800"/>
                </a:cubicBezTo>
                <a:cubicBezTo>
                  <a:pt x="2065667" y="806067"/>
                  <a:pt x="2099933" y="802600"/>
                  <a:pt x="2133600" y="795867"/>
                </a:cubicBezTo>
                <a:cubicBezTo>
                  <a:pt x="2221841" y="778219"/>
                  <a:pt x="2176809" y="783522"/>
                  <a:pt x="2252134" y="762000"/>
                </a:cubicBezTo>
                <a:cubicBezTo>
                  <a:pt x="2274511" y="755606"/>
                  <a:pt x="2297289" y="750711"/>
                  <a:pt x="2319867" y="745067"/>
                </a:cubicBezTo>
                <a:cubicBezTo>
                  <a:pt x="2380945" y="704348"/>
                  <a:pt x="2425872" y="679193"/>
                  <a:pt x="2472267" y="609600"/>
                </a:cubicBezTo>
                <a:cubicBezTo>
                  <a:pt x="2494845" y="575733"/>
                  <a:pt x="2527129" y="546614"/>
                  <a:pt x="2540000" y="508000"/>
                </a:cubicBezTo>
                <a:lnTo>
                  <a:pt x="2573867" y="406400"/>
                </a:lnTo>
                <a:cubicBezTo>
                  <a:pt x="2564453" y="321671"/>
                  <a:pt x="2581398" y="261530"/>
                  <a:pt x="2523067" y="203200"/>
                </a:cubicBezTo>
                <a:cubicBezTo>
                  <a:pt x="2508676" y="188810"/>
                  <a:pt x="2489937" y="179431"/>
                  <a:pt x="2472267" y="169334"/>
                </a:cubicBezTo>
                <a:cubicBezTo>
                  <a:pt x="2450350" y="156810"/>
                  <a:pt x="2426451" y="147991"/>
                  <a:pt x="2404534" y="135467"/>
                </a:cubicBezTo>
                <a:cubicBezTo>
                  <a:pt x="2386864" y="125370"/>
                  <a:pt x="2372331" y="109865"/>
                  <a:pt x="2353734" y="101600"/>
                </a:cubicBezTo>
                <a:cubicBezTo>
                  <a:pt x="2321112" y="87102"/>
                  <a:pt x="2252134" y="67734"/>
                  <a:pt x="2252134" y="67734"/>
                </a:cubicBezTo>
                <a:cubicBezTo>
                  <a:pt x="2060223" y="73378"/>
                  <a:pt x="1868129" y="74576"/>
                  <a:pt x="1676400" y="84667"/>
                </a:cubicBezTo>
                <a:cubicBezTo>
                  <a:pt x="1644170" y="86363"/>
                  <a:pt x="1579719" y="106331"/>
                  <a:pt x="1557867" y="135467"/>
                </a:cubicBezTo>
                <a:cubicBezTo>
                  <a:pt x="1551094" y="144498"/>
                  <a:pt x="1557867" y="158045"/>
                  <a:pt x="1557867" y="169334"/>
                </a:cubicBez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61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3621" y="1528846"/>
            <a:ext cx="9051926" cy="4525963"/>
          </a:xfrm>
          <a:prstGeom prst="rect">
            <a:avLst/>
          </a:prstGeom>
        </p:spPr>
      </p:pic>
      <p:sp>
        <p:nvSpPr>
          <p:cNvPr id="5"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smtClean="0">
                <a:solidFill>
                  <a:schemeClr val="tx1"/>
                </a:solidFill>
                <a:latin typeface="Century Gothic"/>
                <a:cs typeface="Century Gothic"/>
              </a:rPr>
              <a:t>Midpoint </a:t>
            </a:r>
            <a:r>
              <a:rPr lang="en-US" sz="4409" b="1" dirty="0" err="1" smtClean="0">
                <a:solidFill>
                  <a:schemeClr val="tx1"/>
                </a:solidFill>
                <a:latin typeface="Century Gothic"/>
                <a:cs typeface="Century Gothic"/>
              </a:rPr>
              <a:t>Karel</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7289536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How to make an “executable” </a:t>
            </a:r>
            <a:endParaRPr lang="en-US" sz="5071"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68134" y="1841501"/>
            <a:ext cx="2912534" cy="3965654"/>
          </a:xfrm>
          <a:prstGeom prst="rect">
            <a:avLst/>
          </a:prstGeom>
        </p:spPr>
      </p:pic>
      <p:sp>
        <p:nvSpPr>
          <p:cNvPr id="6" name="TextBox 5"/>
          <p:cNvSpPr txBox="1"/>
          <p:nvPr/>
        </p:nvSpPr>
        <p:spPr>
          <a:xfrm>
            <a:off x="2895600" y="1236133"/>
            <a:ext cx="3775393" cy="607539"/>
          </a:xfrm>
          <a:prstGeom prst="rect">
            <a:avLst/>
          </a:prstGeom>
          <a:noFill/>
        </p:spPr>
        <p:txBody>
          <a:bodyPr wrap="none" rtlCol="0">
            <a:spAutoFit/>
          </a:bodyPr>
          <a:lstStyle/>
          <a:p>
            <a:r>
              <a:rPr lang="en-US" sz="3600" b="1" dirty="0" smtClean="0">
                <a:solidFill>
                  <a:srgbClr val="0432FF"/>
                </a:solidFill>
              </a:rPr>
              <a:t>J</a:t>
            </a:r>
            <a:r>
              <a:rPr lang="en-US" sz="3600" dirty="0" smtClean="0"/>
              <a:t>ava </a:t>
            </a:r>
            <a:r>
              <a:rPr lang="en-US" sz="3600" b="1" dirty="0" smtClean="0">
                <a:solidFill>
                  <a:srgbClr val="0432FF"/>
                </a:solidFill>
              </a:rPr>
              <a:t>Ar</a:t>
            </a:r>
            <a:r>
              <a:rPr lang="en-US" sz="3600" dirty="0" smtClean="0"/>
              <a:t>chive File</a:t>
            </a:r>
            <a:endParaRPr lang="en-US" sz="3600" dirty="0"/>
          </a:p>
        </p:txBody>
      </p:sp>
      <p:sp>
        <p:nvSpPr>
          <p:cNvPr id="7" name="TextBox 6"/>
          <p:cNvSpPr txBox="1"/>
          <p:nvPr/>
        </p:nvSpPr>
        <p:spPr>
          <a:xfrm>
            <a:off x="2015066" y="6045200"/>
            <a:ext cx="5673348" cy="607539"/>
          </a:xfrm>
          <a:prstGeom prst="rect">
            <a:avLst/>
          </a:prstGeom>
          <a:noFill/>
        </p:spPr>
        <p:txBody>
          <a:bodyPr wrap="none" rtlCol="0">
            <a:spAutoFit/>
          </a:bodyPr>
          <a:lstStyle/>
          <a:p>
            <a:r>
              <a:rPr lang="en-US" sz="3600" dirty="0" err="1" smtClean="0"/>
              <a:t>Eg</a:t>
            </a:r>
            <a:r>
              <a:rPr lang="en-US" sz="3600" dirty="0" smtClean="0"/>
              <a:t> </a:t>
            </a:r>
            <a:r>
              <a:rPr lang="en-US" sz="3600" dirty="0" err="1" smtClean="0"/>
              <a:t>FacePamphletClient</a:t>
            </a:r>
            <a:r>
              <a:rPr lang="en-US" sz="3600" b="1" dirty="0" err="1" smtClean="0">
                <a:solidFill>
                  <a:srgbClr val="0432FF"/>
                </a:solidFill>
              </a:rPr>
              <a:t>.jar</a:t>
            </a:r>
            <a:endParaRPr lang="en-US" sz="3600" b="1" dirty="0">
              <a:solidFill>
                <a:srgbClr val="0432FF"/>
              </a:solidFill>
            </a:endParaRPr>
          </a:p>
        </p:txBody>
      </p:sp>
    </p:spTree>
    <p:extLst>
      <p:ext uri="{BB962C8B-B14F-4D97-AF65-F5344CB8AC3E}">
        <p14:creationId xmlns:p14="http://schemas.microsoft.com/office/powerpoint/2010/main" val="15533817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2277824"/>
            <a:ext cx="10080625" cy="3004026"/>
          </a:xfrm>
          <a:prstGeom prst="rect">
            <a:avLst/>
          </a:prstGeom>
        </p:spPr>
      </p:pic>
      <p:sp>
        <p:nvSpPr>
          <p:cNvPr id="5"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You are ready to self-learn</a:t>
            </a:r>
            <a:endParaRPr lang="en-US" sz="5071" dirty="0">
              <a:latin typeface="Calibri"/>
              <a:cs typeface="Calibri"/>
            </a:endParaRPr>
          </a:p>
        </p:txBody>
      </p:sp>
    </p:spTree>
    <p:extLst>
      <p:ext uri="{BB962C8B-B14F-4D97-AF65-F5344CB8AC3E}">
        <p14:creationId xmlns:p14="http://schemas.microsoft.com/office/powerpoint/2010/main" val="280675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8398" y="1794933"/>
            <a:ext cx="2571538" cy="807913"/>
          </a:xfrm>
          <a:prstGeom prst="rect">
            <a:avLst/>
          </a:prstGeom>
          <a:noFill/>
        </p:spPr>
        <p:txBody>
          <a:bodyPr wrap="none" rtlCol="0">
            <a:spAutoFit/>
          </a:bodyPr>
          <a:lstStyle/>
          <a:p>
            <a:r>
              <a:rPr lang="en-US" sz="5000" dirty="0" smtClean="0"/>
              <a:t>CS106B</a:t>
            </a:r>
            <a:endParaRPr lang="en-US" sz="5000" dirty="0"/>
          </a:p>
        </p:txBody>
      </p:sp>
      <p:sp>
        <p:nvSpPr>
          <p:cNvPr id="6" name="TextBox 5"/>
          <p:cNvSpPr txBox="1"/>
          <p:nvPr/>
        </p:nvSpPr>
        <p:spPr>
          <a:xfrm>
            <a:off x="2438401" y="4351866"/>
            <a:ext cx="5131533" cy="807913"/>
          </a:xfrm>
          <a:prstGeom prst="rect">
            <a:avLst/>
          </a:prstGeom>
          <a:noFill/>
        </p:spPr>
        <p:txBody>
          <a:bodyPr wrap="none" rtlCol="0">
            <a:spAutoFit/>
          </a:bodyPr>
          <a:lstStyle/>
          <a:p>
            <a:r>
              <a:rPr lang="en-US" sz="5000" dirty="0" smtClean="0"/>
              <a:t>Other Languages</a:t>
            </a:r>
            <a:endParaRPr lang="en-US" sz="5000" dirty="0"/>
          </a:p>
        </p:txBody>
      </p:sp>
      <p:sp>
        <p:nvSpPr>
          <p:cNvPr id="7" name="TextBox 6"/>
          <p:cNvSpPr txBox="1"/>
          <p:nvPr/>
        </p:nvSpPr>
        <p:spPr>
          <a:xfrm>
            <a:off x="2650798" y="3073400"/>
            <a:ext cx="4706738" cy="807913"/>
          </a:xfrm>
          <a:prstGeom prst="rect">
            <a:avLst/>
          </a:prstGeom>
          <a:noFill/>
        </p:spPr>
        <p:txBody>
          <a:bodyPr wrap="none" rtlCol="0">
            <a:spAutoFit/>
          </a:bodyPr>
          <a:lstStyle/>
          <a:p>
            <a:r>
              <a:rPr lang="en-US" sz="5000" dirty="0" smtClean="0"/>
              <a:t>Java in the Wild</a:t>
            </a:r>
            <a:endParaRPr lang="en-US" sz="5000" dirty="0"/>
          </a:p>
        </p:txBody>
      </p:sp>
    </p:spTree>
    <p:extLst>
      <p:ext uri="{BB962C8B-B14F-4D97-AF65-F5344CB8AC3E}">
        <p14:creationId xmlns:p14="http://schemas.microsoft.com/office/powerpoint/2010/main" val="2297293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18398" y="1794933"/>
            <a:ext cx="2571538" cy="807913"/>
          </a:xfrm>
          <a:prstGeom prst="rect">
            <a:avLst/>
          </a:prstGeom>
          <a:noFill/>
        </p:spPr>
        <p:txBody>
          <a:bodyPr wrap="none" rtlCol="0">
            <a:spAutoFit/>
          </a:bodyPr>
          <a:lstStyle/>
          <a:p>
            <a:r>
              <a:rPr lang="en-US" sz="5000" dirty="0" smtClean="0"/>
              <a:t>CS106B</a:t>
            </a:r>
            <a:endParaRPr lang="en-US" sz="5000" dirty="0"/>
          </a:p>
        </p:txBody>
      </p:sp>
      <p:sp>
        <p:nvSpPr>
          <p:cNvPr id="6" name="TextBox 5"/>
          <p:cNvSpPr txBox="1"/>
          <p:nvPr/>
        </p:nvSpPr>
        <p:spPr>
          <a:xfrm>
            <a:off x="2438401" y="4351866"/>
            <a:ext cx="5450531" cy="807913"/>
          </a:xfrm>
          <a:prstGeom prst="rect">
            <a:avLst/>
          </a:prstGeom>
          <a:noFill/>
        </p:spPr>
        <p:txBody>
          <a:bodyPr wrap="none" rtlCol="0">
            <a:spAutoFit/>
          </a:bodyPr>
          <a:lstStyle/>
          <a:p>
            <a:r>
              <a:rPr lang="en-US" sz="5000" b="1" dirty="0" smtClean="0">
                <a:solidFill>
                  <a:srgbClr val="0432FF"/>
                </a:solidFill>
              </a:rPr>
              <a:t>Other Languages</a:t>
            </a:r>
            <a:endParaRPr lang="en-US" sz="5000" b="1" dirty="0">
              <a:solidFill>
                <a:srgbClr val="0432FF"/>
              </a:solidFill>
            </a:endParaRPr>
          </a:p>
        </p:txBody>
      </p:sp>
      <p:sp>
        <p:nvSpPr>
          <p:cNvPr id="7" name="TextBox 6"/>
          <p:cNvSpPr txBox="1"/>
          <p:nvPr/>
        </p:nvSpPr>
        <p:spPr>
          <a:xfrm>
            <a:off x="2650798" y="3073400"/>
            <a:ext cx="4706738" cy="807913"/>
          </a:xfrm>
          <a:prstGeom prst="rect">
            <a:avLst/>
          </a:prstGeom>
          <a:noFill/>
        </p:spPr>
        <p:txBody>
          <a:bodyPr wrap="none" rtlCol="0">
            <a:spAutoFit/>
          </a:bodyPr>
          <a:lstStyle/>
          <a:p>
            <a:r>
              <a:rPr lang="en-US" sz="5000" dirty="0" smtClean="0"/>
              <a:t>Java in the Wild</a:t>
            </a:r>
            <a:endParaRPr lang="en-US" sz="5000" dirty="0"/>
          </a:p>
        </p:txBody>
      </p:sp>
    </p:spTree>
    <p:extLst>
      <p:ext uri="{BB962C8B-B14F-4D97-AF65-F5344CB8AC3E}">
        <p14:creationId xmlns:p14="http://schemas.microsoft.com/office/powerpoint/2010/main" val="2621810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67464" y="3013469"/>
            <a:ext cx="10667541" cy="660181"/>
          </a:xfrm>
          <a:prstGeom prst="rect">
            <a:avLst/>
          </a:prstGeom>
          <a:noFill/>
        </p:spPr>
        <p:txBody>
          <a:bodyPr wrap="square" rtlCol="0">
            <a:spAutoFit/>
          </a:bodyPr>
          <a:lstStyle/>
          <a:p>
            <a:pPr algn="ctr"/>
            <a:r>
              <a:rPr lang="en-US" sz="3968" dirty="0" smtClean="0">
                <a:solidFill>
                  <a:schemeClr val="bg1"/>
                </a:solidFill>
                <a:ea typeface="Arial" charset="0"/>
                <a:cs typeface="Arial" charset="0"/>
              </a:rPr>
              <a:t>Other Languages</a:t>
            </a:r>
            <a:endParaRPr lang="en-US" sz="3968" dirty="0">
              <a:solidFill>
                <a:schemeClr val="bg1"/>
              </a:solidFill>
              <a:ea typeface="Arial" charset="0"/>
              <a:cs typeface="Arial" charset="0"/>
            </a:endParaRPr>
          </a:p>
        </p:txBody>
      </p:sp>
    </p:spTree>
    <p:extLst>
      <p:ext uri="{BB962C8B-B14F-4D97-AF65-F5344CB8AC3E}">
        <p14:creationId xmlns:p14="http://schemas.microsoft.com/office/powerpoint/2010/main" val="652235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2695" y="841904"/>
            <a:ext cx="9402103" cy="5372630"/>
          </a:xfrm>
          <a:prstGeom prst="rect">
            <a:avLst/>
          </a:prstGeom>
        </p:spPr>
      </p:pic>
    </p:spTree>
    <p:extLst>
      <p:ext uri="{BB962C8B-B14F-4D97-AF65-F5344CB8AC3E}">
        <p14:creationId xmlns:p14="http://schemas.microsoft.com/office/powerpoint/2010/main" val="11527327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More like dialects</a:t>
            </a:r>
            <a:endParaRPr lang="en-US" sz="5071" dirty="0">
              <a:latin typeface="Calibri"/>
              <a:cs typeface="Calibri"/>
            </a:endParaRPr>
          </a:p>
        </p:txBody>
      </p:sp>
      <p:sp>
        <p:nvSpPr>
          <p:cNvPr id="5" name="Oval 4"/>
          <p:cNvSpPr/>
          <p:nvPr/>
        </p:nvSpPr>
        <p:spPr>
          <a:xfrm>
            <a:off x="3769777" y="1883764"/>
            <a:ext cx="1981200" cy="1981200"/>
          </a:xfrm>
          <a:prstGeom prst="ellipse">
            <a:avLst/>
          </a:prstGeom>
          <a:solidFill>
            <a:schemeClr val="accent3">
              <a:lumMod val="20000"/>
              <a:lumOff val="80000"/>
            </a:schemeClr>
          </a:solid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smtClean="0">
                <a:solidFill>
                  <a:schemeClr val="tx1"/>
                </a:solidFill>
              </a:rPr>
              <a:t>Java</a:t>
            </a:r>
            <a:endParaRPr lang="en-US" sz="2800" dirty="0">
              <a:solidFill>
                <a:schemeClr val="tx1"/>
              </a:solidFill>
            </a:endParaRPr>
          </a:p>
        </p:txBody>
      </p:sp>
      <p:sp>
        <p:nvSpPr>
          <p:cNvPr id="6" name="Oval 5"/>
          <p:cNvSpPr/>
          <p:nvPr/>
        </p:nvSpPr>
        <p:spPr>
          <a:xfrm>
            <a:off x="1808566" y="1541487"/>
            <a:ext cx="1981200" cy="1981200"/>
          </a:xfrm>
          <a:prstGeom prst="ellipse">
            <a:avLst/>
          </a:prstGeom>
          <a:solidFill>
            <a:schemeClr val="accent3">
              <a:lumMod val="20000"/>
              <a:lumOff val="80000"/>
            </a:schemeClr>
          </a:solid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C++</a:t>
            </a:r>
            <a:endParaRPr lang="en-US" sz="2800" dirty="0">
              <a:solidFill>
                <a:schemeClr val="tx1"/>
              </a:solidFill>
            </a:endParaRPr>
          </a:p>
        </p:txBody>
      </p:sp>
      <p:sp>
        <p:nvSpPr>
          <p:cNvPr id="7" name="Oval 6"/>
          <p:cNvSpPr/>
          <p:nvPr/>
        </p:nvSpPr>
        <p:spPr>
          <a:xfrm>
            <a:off x="5693515" y="2263512"/>
            <a:ext cx="1981200" cy="1981200"/>
          </a:xfrm>
          <a:prstGeom prst="ellipse">
            <a:avLst/>
          </a:prstGeom>
          <a:solidFill>
            <a:schemeClr val="accent3">
              <a:lumMod val="20000"/>
              <a:lumOff val="80000"/>
            </a:schemeClr>
          </a:solid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Python</a:t>
            </a:r>
            <a:endParaRPr lang="en-US" sz="2800" dirty="0">
              <a:solidFill>
                <a:schemeClr val="tx1"/>
              </a:solidFill>
            </a:endParaRPr>
          </a:p>
        </p:txBody>
      </p:sp>
      <p:sp>
        <p:nvSpPr>
          <p:cNvPr id="8" name="Oval 7"/>
          <p:cNvSpPr/>
          <p:nvPr/>
        </p:nvSpPr>
        <p:spPr>
          <a:xfrm>
            <a:off x="3849726" y="5008850"/>
            <a:ext cx="1981200" cy="1981200"/>
          </a:xfrm>
          <a:prstGeom prst="ellipse">
            <a:avLst/>
          </a:prstGeom>
          <a:solidFill>
            <a:schemeClr val="accent3">
              <a:lumMod val="20000"/>
              <a:lumOff val="80000"/>
            </a:schemeClr>
          </a:solid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solidFill>
                  <a:schemeClr val="tx1"/>
                </a:solidFill>
              </a:rPr>
              <a:t>JavaScript</a:t>
            </a:r>
            <a:endParaRPr lang="en-US" sz="2200" dirty="0">
              <a:solidFill>
                <a:schemeClr val="tx1"/>
              </a:solidFill>
            </a:endParaRPr>
          </a:p>
        </p:txBody>
      </p:sp>
      <p:sp>
        <p:nvSpPr>
          <p:cNvPr id="9" name="Rectangle 8"/>
          <p:cNvSpPr/>
          <p:nvPr/>
        </p:nvSpPr>
        <p:spPr>
          <a:xfrm>
            <a:off x="2938072" y="7135318"/>
            <a:ext cx="3837482" cy="424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379672" y="1211026"/>
            <a:ext cx="6774977" cy="3420935"/>
          </a:xfrm>
          <a:custGeom>
            <a:avLst/>
            <a:gdLst>
              <a:gd name="connsiteX0" fmla="*/ 4271620 w 6774977"/>
              <a:gd name="connsiteY0" fmla="*/ 467872 h 3420935"/>
              <a:gd name="connsiteX1" fmla="*/ 4211659 w 6774977"/>
              <a:gd name="connsiteY1" fmla="*/ 482863 h 3420935"/>
              <a:gd name="connsiteX2" fmla="*/ 4016787 w 6774977"/>
              <a:gd name="connsiteY2" fmla="*/ 452882 h 3420935"/>
              <a:gd name="connsiteX3" fmla="*/ 3941836 w 6774977"/>
              <a:gd name="connsiteY3" fmla="*/ 437892 h 3420935"/>
              <a:gd name="connsiteX4" fmla="*/ 3881876 w 6774977"/>
              <a:gd name="connsiteY4" fmla="*/ 392922 h 3420935"/>
              <a:gd name="connsiteX5" fmla="*/ 3776944 w 6774977"/>
              <a:gd name="connsiteY5" fmla="*/ 347951 h 3420935"/>
              <a:gd name="connsiteX6" fmla="*/ 3701994 w 6774977"/>
              <a:gd name="connsiteY6" fmla="*/ 317971 h 3420935"/>
              <a:gd name="connsiteX7" fmla="*/ 3642033 w 6774977"/>
              <a:gd name="connsiteY7" fmla="*/ 302981 h 3420935"/>
              <a:gd name="connsiteX8" fmla="*/ 3597062 w 6774977"/>
              <a:gd name="connsiteY8" fmla="*/ 287990 h 3420935"/>
              <a:gd name="connsiteX9" fmla="*/ 3537102 w 6774977"/>
              <a:gd name="connsiteY9" fmla="*/ 273000 h 3420935"/>
              <a:gd name="connsiteX10" fmla="*/ 3492131 w 6774977"/>
              <a:gd name="connsiteY10" fmla="*/ 258010 h 3420935"/>
              <a:gd name="connsiteX11" fmla="*/ 3372210 w 6774977"/>
              <a:gd name="connsiteY11" fmla="*/ 228030 h 3420935"/>
              <a:gd name="connsiteX12" fmla="*/ 3177338 w 6774977"/>
              <a:gd name="connsiteY12" fmla="*/ 183059 h 3420935"/>
              <a:gd name="connsiteX13" fmla="*/ 3072407 w 6774977"/>
              <a:gd name="connsiteY13" fmla="*/ 168069 h 3420935"/>
              <a:gd name="connsiteX14" fmla="*/ 2907515 w 6774977"/>
              <a:gd name="connsiteY14" fmla="*/ 138089 h 3420935"/>
              <a:gd name="connsiteX15" fmla="*/ 2787594 w 6774977"/>
              <a:gd name="connsiteY15" fmla="*/ 108108 h 3420935"/>
              <a:gd name="connsiteX16" fmla="*/ 2742623 w 6774977"/>
              <a:gd name="connsiteY16" fmla="*/ 93118 h 3420935"/>
              <a:gd name="connsiteX17" fmla="*/ 2487790 w 6774977"/>
              <a:gd name="connsiteY17" fmla="*/ 78128 h 3420935"/>
              <a:gd name="connsiteX18" fmla="*/ 2307908 w 6774977"/>
              <a:gd name="connsiteY18" fmla="*/ 63138 h 3420935"/>
              <a:gd name="connsiteX19" fmla="*/ 2187987 w 6774977"/>
              <a:gd name="connsiteY19" fmla="*/ 48148 h 3420935"/>
              <a:gd name="connsiteX20" fmla="*/ 1513430 w 6774977"/>
              <a:gd name="connsiteY20" fmla="*/ 33158 h 3420935"/>
              <a:gd name="connsiteX21" fmla="*/ 1468459 w 6774977"/>
              <a:gd name="connsiteY21" fmla="*/ 18167 h 3420935"/>
              <a:gd name="connsiteX22" fmla="*/ 1033744 w 6774977"/>
              <a:gd name="connsiteY22" fmla="*/ 18167 h 3420935"/>
              <a:gd name="connsiteX23" fmla="*/ 988774 w 6774977"/>
              <a:gd name="connsiteY23" fmla="*/ 48148 h 3420935"/>
              <a:gd name="connsiteX24" fmla="*/ 943803 w 6774977"/>
              <a:gd name="connsiteY24" fmla="*/ 63138 h 3420935"/>
              <a:gd name="connsiteX25" fmla="*/ 823882 w 6774977"/>
              <a:gd name="connsiteY25" fmla="*/ 93118 h 3420935"/>
              <a:gd name="connsiteX26" fmla="*/ 763921 w 6774977"/>
              <a:gd name="connsiteY26" fmla="*/ 108108 h 3420935"/>
              <a:gd name="connsiteX27" fmla="*/ 658990 w 6774977"/>
              <a:gd name="connsiteY27" fmla="*/ 153079 h 3420935"/>
              <a:gd name="connsiteX28" fmla="*/ 614020 w 6774977"/>
              <a:gd name="connsiteY28" fmla="*/ 168069 h 3420935"/>
              <a:gd name="connsiteX29" fmla="*/ 494098 w 6774977"/>
              <a:gd name="connsiteY29" fmla="*/ 258010 h 3420935"/>
              <a:gd name="connsiteX30" fmla="*/ 374177 w 6774977"/>
              <a:gd name="connsiteY30" fmla="*/ 362941 h 3420935"/>
              <a:gd name="connsiteX31" fmla="*/ 344197 w 6774977"/>
              <a:gd name="connsiteY31" fmla="*/ 407912 h 3420935"/>
              <a:gd name="connsiteX32" fmla="*/ 269246 w 6774977"/>
              <a:gd name="connsiteY32" fmla="*/ 482863 h 3420935"/>
              <a:gd name="connsiteX33" fmla="*/ 209285 w 6774977"/>
              <a:gd name="connsiteY33" fmla="*/ 557813 h 3420935"/>
              <a:gd name="connsiteX34" fmla="*/ 179305 w 6774977"/>
              <a:gd name="connsiteY34" fmla="*/ 602784 h 3420935"/>
              <a:gd name="connsiteX35" fmla="*/ 164315 w 6774977"/>
              <a:gd name="connsiteY35" fmla="*/ 662744 h 3420935"/>
              <a:gd name="connsiteX36" fmla="*/ 134335 w 6774977"/>
              <a:gd name="connsiteY36" fmla="*/ 692725 h 3420935"/>
              <a:gd name="connsiteX37" fmla="*/ 119344 w 6774977"/>
              <a:gd name="connsiteY37" fmla="*/ 752685 h 3420935"/>
              <a:gd name="connsiteX38" fmla="*/ 104354 w 6774977"/>
              <a:gd name="connsiteY38" fmla="*/ 797656 h 3420935"/>
              <a:gd name="connsiteX39" fmla="*/ 89364 w 6774977"/>
              <a:gd name="connsiteY39" fmla="*/ 857617 h 3420935"/>
              <a:gd name="connsiteX40" fmla="*/ 44394 w 6774977"/>
              <a:gd name="connsiteY40" fmla="*/ 992528 h 3420935"/>
              <a:gd name="connsiteX41" fmla="*/ 29403 w 6774977"/>
              <a:gd name="connsiteY41" fmla="*/ 1037499 h 3420935"/>
              <a:gd name="connsiteX42" fmla="*/ 29403 w 6774977"/>
              <a:gd name="connsiteY42" fmla="*/ 1816987 h 3420935"/>
              <a:gd name="connsiteX43" fmla="*/ 134335 w 6774977"/>
              <a:gd name="connsiteY43" fmla="*/ 1906928 h 3420935"/>
              <a:gd name="connsiteX44" fmla="*/ 194295 w 6774977"/>
              <a:gd name="connsiteY44" fmla="*/ 1966889 h 3420935"/>
              <a:gd name="connsiteX45" fmla="*/ 254256 w 6774977"/>
              <a:gd name="connsiteY45" fmla="*/ 2011859 h 3420935"/>
              <a:gd name="connsiteX46" fmla="*/ 374177 w 6774977"/>
              <a:gd name="connsiteY46" fmla="*/ 2101800 h 3420935"/>
              <a:gd name="connsiteX47" fmla="*/ 419148 w 6774977"/>
              <a:gd name="connsiteY47" fmla="*/ 2131781 h 3420935"/>
              <a:gd name="connsiteX48" fmla="*/ 569049 w 6774977"/>
              <a:gd name="connsiteY48" fmla="*/ 2191741 h 3420935"/>
              <a:gd name="connsiteX49" fmla="*/ 629010 w 6774977"/>
              <a:gd name="connsiteY49" fmla="*/ 2266692 h 3420935"/>
              <a:gd name="connsiteX50" fmla="*/ 673980 w 6774977"/>
              <a:gd name="connsiteY50" fmla="*/ 2296672 h 3420935"/>
              <a:gd name="connsiteX51" fmla="*/ 703961 w 6774977"/>
              <a:gd name="connsiteY51" fmla="*/ 2326653 h 3420935"/>
              <a:gd name="connsiteX52" fmla="*/ 763921 w 6774977"/>
              <a:gd name="connsiteY52" fmla="*/ 2341643 h 3420935"/>
              <a:gd name="connsiteX53" fmla="*/ 973784 w 6774977"/>
              <a:gd name="connsiteY53" fmla="*/ 2356633 h 3420935"/>
              <a:gd name="connsiteX54" fmla="*/ 1108695 w 6774977"/>
              <a:gd name="connsiteY54" fmla="*/ 2386613 h 3420935"/>
              <a:gd name="connsiteX55" fmla="*/ 1213626 w 6774977"/>
              <a:gd name="connsiteY55" fmla="*/ 2416594 h 3420935"/>
              <a:gd name="connsiteX56" fmla="*/ 1333548 w 6774977"/>
              <a:gd name="connsiteY56" fmla="*/ 2446574 h 3420935"/>
              <a:gd name="connsiteX57" fmla="*/ 1408498 w 6774977"/>
              <a:gd name="connsiteY57" fmla="*/ 2461564 h 3420935"/>
              <a:gd name="connsiteX58" fmla="*/ 1498439 w 6774977"/>
              <a:gd name="connsiteY58" fmla="*/ 2491544 h 3420935"/>
              <a:gd name="connsiteX59" fmla="*/ 1558400 w 6774977"/>
              <a:gd name="connsiteY59" fmla="*/ 2521525 h 3420935"/>
              <a:gd name="connsiteX60" fmla="*/ 1693312 w 6774977"/>
              <a:gd name="connsiteY60" fmla="*/ 2551505 h 3420935"/>
              <a:gd name="connsiteX61" fmla="*/ 1873194 w 6774977"/>
              <a:gd name="connsiteY61" fmla="*/ 2626456 h 3420935"/>
              <a:gd name="connsiteX62" fmla="*/ 1933154 w 6774977"/>
              <a:gd name="connsiteY62" fmla="*/ 2641446 h 3420935"/>
              <a:gd name="connsiteX63" fmla="*/ 2023095 w 6774977"/>
              <a:gd name="connsiteY63" fmla="*/ 2686417 h 3420935"/>
              <a:gd name="connsiteX64" fmla="*/ 2098046 w 6774977"/>
              <a:gd name="connsiteY64" fmla="*/ 2731387 h 3420935"/>
              <a:gd name="connsiteX65" fmla="*/ 2277928 w 6774977"/>
              <a:gd name="connsiteY65" fmla="*/ 2791348 h 3420935"/>
              <a:gd name="connsiteX66" fmla="*/ 2427830 w 6774977"/>
              <a:gd name="connsiteY66" fmla="*/ 2866299 h 3420935"/>
              <a:gd name="connsiteX67" fmla="*/ 2562741 w 6774977"/>
              <a:gd name="connsiteY67" fmla="*/ 2896279 h 3420935"/>
              <a:gd name="connsiteX68" fmla="*/ 2622702 w 6774977"/>
              <a:gd name="connsiteY68" fmla="*/ 2926259 h 3420935"/>
              <a:gd name="connsiteX69" fmla="*/ 2712643 w 6774977"/>
              <a:gd name="connsiteY69" fmla="*/ 2941249 h 3420935"/>
              <a:gd name="connsiteX70" fmla="*/ 2787594 w 6774977"/>
              <a:gd name="connsiteY70" fmla="*/ 2956240 h 3420935"/>
              <a:gd name="connsiteX71" fmla="*/ 3132367 w 6774977"/>
              <a:gd name="connsiteY71" fmla="*/ 2971230 h 3420935"/>
              <a:gd name="connsiteX72" fmla="*/ 3312249 w 6774977"/>
              <a:gd name="connsiteY72" fmla="*/ 2986220 h 3420935"/>
              <a:gd name="connsiteX73" fmla="*/ 3462151 w 6774977"/>
              <a:gd name="connsiteY73" fmla="*/ 3016200 h 3420935"/>
              <a:gd name="connsiteX74" fmla="*/ 3642033 w 6774977"/>
              <a:gd name="connsiteY74" fmla="*/ 3046181 h 3420935"/>
              <a:gd name="connsiteX75" fmla="*/ 3806925 w 6774977"/>
              <a:gd name="connsiteY75" fmla="*/ 3091151 h 3420935"/>
              <a:gd name="connsiteX76" fmla="*/ 3896866 w 6774977"/>
              <a:gd name="connsiteY76" fmla="*/ 3121131 h 3420935"/>
              <a:gd name="connsiteX77" fmla="*/ 4076748 w 6774977"/>
              <a:gd name="connsiteY77" fmla="*/ 3151112 h 3420935"/>
              <a:gd name="connsiteX78" fmla="*/ 4286610 w 6774977"/>
              <a:gd name="connsiteY78" fmla="*/ 3211072 h 3420935"/>
              <a:gd name="connsiteX79" fmla="*/ 4466492 w 6774977"/>
              <a:gd name="connsiteY79" fmla="*/ 3241053 h 3420935"/>
              <a:gd name="connsiteX80" fmla="*/ 4796276 w 6774977"/>
              <a:gd name="connsiteY80" fmla="*/ 3256043 h 3420935"/>
              <a:gd name="connsiteX81" fmla="*/ 4931187 w 6774977"/>
              <a:gd name="connsiteY81" fmla="*/ 3286023 h 3420935"/>
              <a:gd name="connsiteX82" fmla="*/ 4976158 w 6774977"/>
              <a:gd name="connsiteY82" fmla="*/ 3301013 h 3420935"/>
              <a:gd name="connsiteX83" fmla="*/ 5051108 w 6774977"/>
              <a:gd name="connsiteY83" fmla="*/ 3316004 h 3420935"/>
              <a:gd name="connsiteX84" fmla="*/ 5111069 w 6774977"/>
              <a:gd name="connsiteY84" fmla="*/ 3330994 h 3420935"/>
              <a:gd name="connsiteX85" fmla="*/ 5201010 w 6774977"/>
              <a:gd name="connsiteY85" fmla="*/ 3345984 h 3420935"/>
              <a:gd name="connsiteX86" fmla="*/ 5320931 w 6774977"/>
              <a:gd name="connsiteY86" fmla="*/ 3375964 h 3420935"/>
              <a:gd name="connsiteX87" fmla="*/ 5395882 w 6774977"/>
              <a:gd name="connsiteY87" fmla="*/ 3390954 h 3420935"/>
              <a:gd name="connsiteX88" fmla="*/ 5485823 w 6774977"/>
              <a:gd name="connsiteY88" fmla="*/ 3420935 h 3420935"/>
              <a:gd name="connsiteX89" fmla="*/ 5755646 w 6774977"/>
              <a:gd name="connsiteY89" fmla="*/ 3405944 h 3420935"/>
              <a:gd name="connsiteX90" fmla="*/ 5845587 w 6774977"/>
              <a:gd name="connsiteY90" fmla="*/ 3360974 h 3420935"/>
              <a:gd name="connsiteX91" fmla="*/ 5905548 w 6774977"/>
              <a:gd name="connsiteY91" fmla="*/ 3330994 h 3420935"/>
              <a:gd name="connsiteX92" fmla="*/ 6040459 w 6774977"/>
              <a:gd name="connsiteY92" fmla="*/ 3226063 h 3420935"/>
              <a:gd name="connsiteX93" fmla="*/ 6130400 w 6774977"/>
              <a:gd name="connsiteY93" fmla="*/ 3166102 h 3420935"/>
              <a:gd name="connsiteX94" fmla="*/ 6235331 w 6774977"/>
              <a:gd name="connsiteY94" fmla="*/ 3121131 h 3420935"/>
              <a:gd name="connsiteX95" fmla="*/ 6355253 w 6774977"/>
              <a:gd name="connsiteY95" fmla="*/ 3046181 h 3420935"/>
              <a:gd name="connsiteX96" fmla="*/ 6385233 w 6774977"/>
              <a:gd name="connsiteY96" fmla="*/ 3016200 h 3420935"/>
              <a:gd name="connsiteX97" fmla="*/ 6445194 w 6774977"/>
              <a:gd name="connsiteY97" fmla="*/ 2971230 h 3420935"/>
              <a:gd name="connsiteX98" fmla="*/ 6505154 w 6774977"/>
              <a:gd name="connsiteY98" fmla="*/ 2881289 h 3420935"/>
              <a:gd name="connsiteX99" fmla="*/ 6535135 w 6774977"/>
              <a:gd name="connsiteY99" fmla="*/ 2836318 h 3420935"/>
              <a:gd name="connsiteX100" fmla="*/ 6565115 w 6774977"/>
              <a:gd name="connsiteY100" fmla="*/ 2791348 h 3420935"/>
              <a:gd name="connsiteX101" fmla="*/ 6580105 w 6774977"/>
              <a:gd name="connsiteY101" fmla="*/ 2746377 h 3420935"/>
              <a:gd name="connsiteX102" fmla="*/ 6640066 w 6774977"/>
              <a:gd name="connsiteY102" fmla="*/ 2641446 h 3420935"/>
              <a:gd name="connsiteX103" fmla="*/ 6670046 w 6774977"/>
              <a:gd name="connsiteY103" fmla="*/ 2551505 h 3420935"/>
              <a:gd name="connsiteX104" fmla="*/ 6685036 w 6774977"/>
              <a:gd name="connsiteY104" fmla="*/ 2506535 h 3420935"/>
              <a:gd name="connsiteX105" fmla="*/ 6700026 w 6774977"/>
              <a:gd name="connsiteY105" fmla="*/ 2461564 h 3420935"/>
              <a:gd name="connsiteX106" fmla="*/ 6730007 w 6774977"/>
              <a:gd name="connsiteY106" fmla="*/ 2416594 h 3420935"/>
              <a:gd name="connsiteX107" fmla="*/ 6744997 w 6774977"/>
              <a:gd name="connsiteY107" fmla="*/ 2341643 h 3420935"/>
              <a:gd name="connsiteX108" fmla="*/ 6759987 w 6774977"/>
              <a:gd name="connsiteY108" fmla="*/ 2296672 h 3420935"/>
              <a:gd name="connsiteX109" fmla="*/ 6774977 w 6774977"/>
              <a:gd name="connsiteY109" fmla="*/ 2161761 h 3420935"/>
              <a:gd name="connsiteX110" fmla="*/ 6759987 w 6774977"/>
              <a:gd name="connsiteY110" fmla="*/ 1966889 h 3420935"/>
              <a:gd name="connsiteX111" fmla="*/ 6715017 w 6774977"/>
              <a:gd name="connsiteY111" fmla="*/ 1816987 h 3420935"/>
              <a:gd name="connsiteX112" fmla="*/ 6700026 w 6774977"/>
              <a:gd name="connsiteY112" fmla="*/ 1697066 h 3420935"/>
              <a:gd name="connsiteX113" fmla="*/ 6685036 w 6774977"/>
              <a:gd name="connsiteY113" fmla="*/ 1562154 h 3420935"/>
              <a:gd name="connsiteX114" fmla="*/ 6595095 w 6774977"/>
              <a:gd name="connsiteY114" fmla="*/ 1412253 h 3420935"/>
              <a:gd name="connsiteX115" fmla="*/ 6550125 w 6774977"/>
              <a:gd name="connsiteY115" fmla="*/ 1322312 h 3420935"/>
              <a:gd name="connsiteX116" fmla="*/ 6520144 w 6774977"/>
              <a:gd name="connsiteY116" fmla="*/ 1292331 h 3420935"/>
              <a:gd name="connsiteX117" fmla="*/ 6430203 w 6774977"/>
              <a:gd name="connsiteY117" fmla="*/ 1172410 h 3420935"/>
              <a:gd name="connsiteX118" fmla="*/ 6370243 w 6774977"/>
              <a:gd name="connsiteY118" fmla="*/ 1142430 h 3420935"/>
              <a:gd name="connsiteX119" fmla="*/ 6340262 w 6774977"/>
              <a:gd name="connsiteY119" fmla="*/ 1112449 h 3420935"/>
              <a:gd name="connsiteX120" fmla="*/ 6235331 w 6774977"/>
              <a:gd name="connsiteY120" fmla="*/ 1037499 h 3420935"/>
              <a:gd name="connsiteX121" fmla="*/ 6115410 w 6774977"/>
              <a:gd name="connsiteY121" fmla="*/ 977538 h 3420935"/>
              <a:gd name="connsiteX122" fmla="*/ 6055449 w 6774977"/>
              <a:gd name="connsiteY122" fmla="*/ 932567 h 3420935"/>
              <a:gd name="connsiteX123" fmla="*/ 5995489 w 6774977"/>
              <a:gd name="connsiteY123" fmla="*/ 902587 h 3420935"/>
              <a:gd name="connsiteX124" fmla="*/ 5935528 w 6774977"/>
              <a:gd name="connsiteY124" fmla="*/ 842626 h 3420935"/>
              <a:gd name="connsiteX125" fmla="*/ 5785626 w 6774977"/>
              <a:gd name="connsiteY125" fmla="*/ 752685 h 3420935"/>
              <a:gd name="connsiteX126" fmla="*/ 5710676 w 6774977"/>
              <a:gd name="connsiteY126" fmla="*/ 707715 h 3420935"/>
              <a:gd name="connsiteX127" fmla="*/ 5680695 w 6774977"/>
              <a:gd name="connsiteY127" fmla="*/ 677735 h 3420935"/>
              <a:gd name="connsiteX128" fmla="*/ 5620735 w 6774977"/>
              <a:gd name="connsiteY128" fmla="*/ 632764 h 3420935"/>
              <a:gd name="connsiteX129" fmla="*/ 5590754 w 6774977"/>
              <a:gd name="connsiteY129" fmla="*/ 587794 h 3420935"/>
              <a:gd name="connsiteX130" fmla="*/ 5500813 w 6774977"/>
              <a:gd name="connsiteY130" fmla="*/ 527833 h 3420935"/>
              <a:gd name="connsiteX131" fmla="*/ 5395882 w 6774977"/>
              <a:gd name="connsiteY131" fmla="*/ 452882 h 3420935"/>
              <a:gd name="connsiteX132" fmla="*/ 5290951 w 6774977"/>
              <a:gd name="connsiteY132" fmla="*/ 377931 h 3420935"/>
              <a:gd name="connsiteX133" fmla="*/ 5141049 w 6774977"/>
              <a:gd name="connsiteY133" fmla="*/ 287990 h 3420935"/>
              <a:gd name="connsiteX134" fmla="*/ 5006138 w 6774977"/>
              <a:gd name="connsiteY134" fmla="*/ 228030 h 3420935"/>
              <a:gd name="connsiteX135" fmla="*/ 4916197 w 6774977"/>
              <a:gd name="connsiteY135" fmla="*/ 198049 h 3420935"/>
              <a:gd name="connsiteX136" fmla="*/ 4826256 w 6774977"/>
              <a:gd name="connsiteY136" fmla="*/ 168069 h 3420935"/>
              <a:gd name="connsiteX137" fmla="*/ 4691344 w 6774977"/>
              <a:gd name="connsiteY137" fmla="*/ 123099 h 3420935"/>
              <a:gd name="connsiteX138" fmla="*/ 4646374 w 6774977"/>
              <a:gd name="connsiteY138" fmla="*/ 108108 h 3420935"/>
              <a:gd name="connsiteX139" fmla="*/ 4526453 w 6774977"/>
              <a:gd name="connsiteY139" fmla="*/ 78128 h 3420935"/>
              <a:gd name="connsiteX140" fmla="*/ 4466492 w 6774977"/>
              <a:gd name="connsiteY140" fmla="*/ 48148 h 3420935"/>
              <a:gd name="connsiteX141" fmla="*/ 4376551 w 6774977"/>
              <a:gd name="connsiteY141" fmla="*/ 33158 h 3420935"/>
              <a:gd name="connsiteX142" fmla="*/ 4316590 w 6774977"/>
              <a:gd name="connsiteY142" fmla="*/ 18167 h 3420935"/>
              <a:gd name="connsiteX143" fmla="*/ 3701994 w 6774977"/>
              <a:gd name="connsiteY143" fmla="*/ 33158 h 3420935"/>
              <a:gd name="connsiteX144" fmla="*/ 3552092 w 6774977"/>
              <a:gd name="connsiteY144" fmla="*/ 108108 h 3420935"/>
              <a:gd name="connsiteX145" fmla="*/ 3522112 w 6774977"/>
              <a:gd name="connsiteY145" fmla="*/ 138089 h 3420935"/>
              <a:gd name="connsiteX146" fmla="*/ 3477141 w 6774977"/>
              <a:gd name="connsiteY146" fmla="*/ 153079 h 3420935"/>
              <a:gd name="connsiteX147" fmla="*/ 3432171 w 6774977"/>
              <a:gd name="connsiteY147" fmla="*/ 198049 h 3420935"/>
              <a:gd name="connsiteX148" fmla="*/ 3402190 w 6774977"/>
              <a:gd name="connsiteY148" fmla="*/ 243020 h 3420935"/>
              <a:gd name="connsiteX149" fmla="*/ 3327239 w 6774977"/>
              <a:gd name="connsiteY149" fmla="*/ 302981 h 3420935"/>
              <a:gd name="connsiteX150" fmla="*/ 3327239 w 6774977"/>
              <a:gd name="connsiteY150" fmla="*/ 317971 h 342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774977" h="3420935">
                <a:moveTo>
                  <a:pt x="4271620" y="467872"/>
                </a:moveTo>
                <a:cubicBezTo>
                  <a:pt x="4251633" y="472869"/>
                  <a:pt x="4232261" y="482863"/>
                  <a:pt x="4211659" y="482863"/>
                </a:cubicBezTo>
                <a:cubicBezTo>
                  <a:pt x="4105460" y="482863"/>
                  <a:pt x="4098248" y="470984"/>
                  <a:pt x="4016787" y="452882"/>
                </a:cubicBezTo>
                <a:cubicBezTo>
                  <a:pt x="3991915" y="447355"/>
                  <a:pt x="3966820" y="442889"/>
                  <a:pt x="3941836" y="437892"/>
                </a:cubicBezTo>
                <a:cubicBezTo>
                  <a:pt x="3921849" y="422902"/>
                  <a:pt x="3903062" y="406163"/>
                  <a:pt x="3881876" y="392922"/>
                </a:cubicBezTo>
                <a:cubicBezTo>
                  <a:pt x="3829229" y="360017"/>
                  <a:pt x="3827949" y="367078"/>
                  <a:pt x="3776944" y="347951"/>
                </a:cubicBezTo>
                <a:cubicBezTo>
                  <a:pt x="3751749" y="338503"/>
                  <a:pt x="3727521" y="326480"/>
                  <a:pt x="3701994" y="317971"/>
                </a:cubicBezTo>
                <a:cubicBezTo>
                  <a:pt x="3682449" y="311456"/>
                  <a:pt x="3661842" y="308641"/>
                  <a:pt x="3642033" y="302981"/>
                </a:cubicBezTo>
                <a:cubicBezTo>
                  <a:pt x="3626840" y="298640"/>
                  <a:pt x="3612255" y="292331"/>
                  <a:pt x="3597062" y="287990"/>
                </a:cubicBezTo>
                <a:cubicBezTo>
                  <a:pt x="3577253" y="282330"/>
                  <a:pt x="3556911" y="278660"/>
                  <a:pt x="3537102" y="273000"/>
                </a:cubicBezTo>
                <a:cubicBezTo>
                  <a:pt x="3521909" y="268659"/>
                  <a:pt x="3507375" y="262168"/>
                  <a:pt x="3492131" y="258010"/>
                </a:cubicBezTo>
                <a:cubicBezTo>
                  <a:pt x="3452379" y="247169"/>
                  <a:pt x="3412184" y="238023"/>
                  <a:pt x="3372210" y="228030"/>
                </a:cubicBezTo>
                <a:cubicBezTo>
                  <a:pt x="3307501" y="211853"/>
                  <a:pt x="3243219" y="194039"/>
                  <a:pt x="3177338" y="183059"/>
                </a:cubicBezTo>
                <a:cubicBezTo>
                  <a:pt x="3142487" y="177251"/>
                  <a:pt x="3107384" y="173066"/>
                  <a:pt x="3072407" y="168069"/>
                </a:cubicBezTo>
                <a:cubicBezTo>
                  <a:pt x="2966421" y="132741"/>
                  <a:pt x="3101237" y="174412"/>
                  <a:pt x="2907515" y="138089"/>
                </a:cubicBezTo>
                <a:cubicBezTo>
                  <a:pt x="2867017" y="130495"/>
                  <a:pt x="2826684" y="121138"/>
                  <a:pt x="2787594" y="108108"/>
                </a:cubicBezTo>
                <a:cubicBezTo>
                  <a:pt x="2772604" y="103111"/>
                  <a:pt x="2758346" y="94690"/>
                  <a:pt x="2742623" y="93118"/>
                </a:cubicBezTo>
                <a:cubicBezTo>
                  <a:pt x="2657954" y="84651"/>
                  <a:pt x="2572680" y="83982"/>
                  <a:pt x="2487790" y="78128"/>
                </a:cubicBezTo>
                <a:cubicBezTo>
                  <a:pt x="2427764" y="73988"/>
                  <a:pt x="2367778" y="69125"/>
                  <a:pt x="2307908" y="63138"/>
                </a:cubicBezTo>
                <a:cubicBezTo>
                  <a:pt x="2267823" y="59130"/>
                  <a:pt x="2228243" y="49667"/>
                  <a:pt x="2187987" y="48148"/>
                </a:cubicBezTo>
                <a:cubicBezTo>
                  <a:pt x="1963239" y="39667"/>
                  <a:pt x="1738282" y="38155"/>
                  <a:pt x="1513430" y="33158"/>
                </a:cubicBezTo>
                <a:cubicBezTo>
                  <a:pt x="1498440" y="28161"/>
                  <a:pt x="1483884" y="21595"/>
                  <a:pt x="1468459" y="18167"/>
                </a:cubicBezTo>
                <a:cubicBezTo>
                  <a:pt x="1307585" y="-17583"/>
                  <a:pt x="1247899" y="8856"/>
                  <a:pt x="1033744" y="18167"/>
                </a:cubicBezTo>
                <a:cubicBezTo>
                  <a:pt x="1018754" y="28161"/>
                  <a:pt x="1004888" y="40091"/>
                  <a:pt x="988774" y="48148"/>
                </a:cubicBezTo>
                <a:cubicBezTo>
                  <a:pt x="974641" y="55215"/>
                  <a:pt x="959047" y="58980"/>
                  <a:pt x="943803" y="63138"/>
                </a:cubicBezTo>
                <a:cubicBezTo>
                  <a:pt x="904051" y="73979"/>
                  <a:pt x="863856" y="83125"/>
                  <a:pt x="823882" y="93118"/>
                </a:cubicBezTo>
                <a:cubicBezTo>
                  <a:pt x="803895" y="98115"/>
                  <a:pt x="783466" y="101593"/>
                  <a:pt x="763921" y="108108"/>
                </a:cubicBezTo>
                <a:cubicBezTo>
                  <a:pt x="658449" y="143268"/>
                  <a:pt x="788666" y="97504"/>
                  <a:pt x="658990" y="153079"/>
                </a:cubicBezTo>
                <a:cubicBezTo>
                  <a:pt x="644467" y="159303"/>
                  <a:pt x="627832" y="160395"/>
                  <a:pt x="614020" y="168069"/>
                </a:cubicBezTo>
                <a:cubicBezTo>
                  <a:pt x="442870" y="263153"/>
                  <a:pt x="576798" y="191850"/>
                  <a:pt x="494098" y="258010"/>
                </a:cubicBezTo>
                <a:cubicBezTo>
                  <a:pt x="437504" y="303284"/>
                  <a:pt x="427008" y="283693"/>
                  <a:pt x="374177" y="362941"/>
                </a:cubicBezTo>
                <a:cubicBezTo>
                  <a:pt x="364184" y="377931"/>
                  <a:pt x="356061" y="394354"/>
                  <a:pt x="344197" y="407912"/>
                </a:cubicBezTo>
                <a:cubicBezTo>
                  <a:pt x="320931" y="434502"/>
                  <a:pt x="288845" y="453465"/>
                  <a:pt x="269246" y="482863"/>
                </a:cubicBezTo>
                <a:cubicBezTo>
                  <a:pt x="176964" y="621286"/>
                  <a:pt x="294730" y="451007"/>
                  <a:pt x="209285" y="557813"/>
                </a:cubicBezTo>
                <a:cubicBezTo>
                  <a:pt x="198030" y="571881"/>
                  <a:pt x="189298" y="587794"/>
                  <a:pt x="179305" y="602784"/>
                </a:cubicBezTo>
                <a:cubicBezTo>
                  <a:pt x="174308" y="622771"/>
                  <a:pt x="173528" y="644317"/>
                  <a:pt x="164315" y="662744"/>
                </a:cubicBezTo>
                <a:cubicBezTo>
                  <a:pt x="157995" y="675385"/>
                  <a:pt x="140656" y="680084"/>
                  <a:pt x="134335" y="692725"/>
                </a:cubicBezTo>
                <a:cubicBezTo>
                  <a:pt x="125121" y="711152"/>
                  <a:pt x="125004" y="732876"/>
                  <a:pt x="119344" y="752685"/>
                </a:cubicBezTo>
                <a:cubicBezTo>
                  <a:pt x="115003" y="767878"/>
                  <a:pt x="108695" y="782463"/>
                  <a:pt x="104354" y="797656"/>
                </a:cubicBezTo>
                <a:cubicBezTo>
                  <a:pt x="98694" y="817465"/>
                  <a:pt x="95284" y="837884"/>
                  <a:pt x="89364" y="857617"/>
                </a:cubicBezTo>
                <a:cubicBezTo>
                  <a:pt x="89364" y="857619"/>
                  <a:pt x="51890" y="970042"/>
                  <a:pt x="44394" y="992528"/>
                </a:cubicBezTo>
                <a:lnTo>
                  <a:pt x="29403" y="1037499"/>
                </a:lnTo>
                <a:cubicBezTo>
                  <a:pt x="-3153" y="1330505"/>
                  <a:pt x="-15933" y="1390826"/>
                  <a:pt x="29403" y="1816987"/>
                </a:cubicBezTo>
                <a:cubicBezTo>
                  <a:pt x="33015" y="1850938"/>
                  <a:pt x="109881" y="1885967"/>
                  <a:pt x="134335" y="1906928"/>
                </a:cubicBezTo>
                <a:cubicBezTo>
                  <a:pt x="155796" y="1925323"/>
                  <a:pt x="173023" y="1948276"/>
                  <a:pt x="194295" y="1966889"/>
                </a:cubicBezTo>
                <a:cubicBezTo>
                  <a:pt x="213097" y="1983341"/>
                  <a:pt x="235583" y="1995261"/>
                  <a:pt x="254256" y="2011859"/>
                </a:cubicBezTo>
                <a:cubicBezTo>
                  <a:pt x="357606" y="2103725"/>
                  <a:pt x="287984" y="2073069"/>
                  <a:pt x="374177" y="2101800"/>
                </a:cubicBezTo>
                <a:cubicBezTo>
                  <a:pt x="389167" y="2111794"/>
                  <a:pt x="402685" y="2124464"/>
                  <a:pt x="419148" y="2131781"/>
                </a:cubicBezTo>
                <a:cubicBezTo>
                  <a:pt x="492280" y="2164284"/>
                  <a:pt x="507699" y="2150840"/>
                  <a:pt x="569049" y="2191741"/>
                </a:cubicBezTo>
                <a:cubicBezTo>
                  <a:pt x="613553" y="2221411"/>
                  <a:pt x="588916" y="2226598"/>
                  <a:pt x="629010" y="2266692"/>
                </a:cubicBezTo>
                <a:cubicBezTo>
                  <a:pt x="641749" y="2279431"/>
                  <a:pt x="659912" y="2285418"/>
                  <a:pt x="673980" y="2296672"/>
                </a:cubicBezTo>
                <a:cubicBezTo>
                  <a:pt x="685016" y="2305501"/>
                  <a:pt x="691320" y="2320332"/>
                  <a:pt x="703961" y="2326653"/>
                </a:cubicBezTo>
                <a:cubicBezTo>
                  <a:pt x="722388" y="2335866"/>
                  <a:pt x="743445" y="2339368"/>
                  <a:pt x="763921" y="2341643"/>
                </a:cubicBezTo>
                <a:cubicBezTo>
                  <a:pt x="833625" y="2349388"/>
                  <a:pt x="903830" y="2351636"/>
                  <a:pt x="973784" y="2356633"/>
                </a:cubicBezTo>
                <a:cubicBezTo>
                  <a:pt x="1081879" y="2392665"/>
                  <a:pt x="937207" y="2347038"/>
                  <a:pt x="1108695" y="2386613"/>
                </a:cubicBezTo>
                <a:cubicBezTo>
                  <a:pt x="1144140" y="2394793"/>
                  <a:pt x="1178478" y="2407221"/>
                  <a:pt x="1213626" y="2416594"/>
                </a:cubicBezTo>
                <a:cubicBezTo>
                  <a:pt x="1253439" y="2427211"/>
                  <a:pt x="1293144" y="2438493"/>
                  <a:pt x="1333548" y="2446574"/>
                </a:cubicBezTo>
                <a:cubicBezTo>
                  <a:pt x="1358531" y="2451571"/>
                  <a:pt x="1383918" y="2454860"/>
                  <a:pt x="1408498" y="2461564"/>
                </a:cubicBezTo>
                <a:cubicBezTo>
                  <a:pt x="1438986" y="2469879"/>
                  <a:pt x="1469097" y="2479807"/>
                  <a:pt x="1498439" y="2491544"/>
                </a:cubicBezTo>
                <a:cubicBezTo>
                  <a:pt x="1519187" y="2499843"/>
                  <a:pt x="1537042" y="2514953"/>
                  <a:pt x="1558400" y="2521525"/>
                </a:cubicBezTo>
                <a:cubicBezTo>
                  <a:pt x="1602430" y="2535073"/>
                  <a:pt x="1648341" y="2541512"/>
                  <a:pt x="1693312" y="2551505"/>
                </a:cubicBezTo>
                <a:cubicBezTo>
                  <a:pt x="1773027" y="2591362"/>
                  <a:pt x="1767561" y="2591245"/>
                  <a:pt x="1873194" y="2626456"/>
                </a:cubicBezTo>
                <a:cubicBezTo>
                  <a:pt x="1892739" y="2632971"/>
                  <a:pt x="1913167" y="2636449"/>
                  <a:pt x="1933154" y="2641446"/>
                </a:cubicBezTo>
                <a:cubicBezTo>
                  <a:pt x="1963134" y="2656436"/>
                  <a:pt x="1993669" y="2670366"/>
                  <a:pt x="2023095" y="2686417"/>
                </a:cubicBezTo>
                <a:cubicBezTo>
                  <a:pt x="2048673" y="2700369"/>
                  <a:pt x="2071105" y="2720294"/>
                  <a:pt x="2098046" y="2731387"/>
                </a:cubicBezTo>
                <a:cubicBezTo>
                  <a:pt x="2156489" y="2755452"/>
                  <a:pt x="2223731" y="2758830"/>
                  <a:pt x="2277928" y="2791348"/>
                </a:cubicBezTo>
                <a:cubicBezTo>
                  <a:pt x="2339135" y="2828072"/>
                  <a:pt x="2359831" y="2845899"/>
                  <a:pt x="2427830" y="2866299"/>
                </a:cubicBezTo>
                <a:cubicBezTo>
                  <a:pt x="2475321" y="2880546"/>
                  <a:pt x="2516603" y="2878977"/>
                  <a:pt x="2562741" y="2896279"/>
                </a:cubicBezTo>
                <a:cubicBezTo>
                  <a:pt x="2583664" y="2904125"/>
                  <a:pt x="2601298" y="2919838"/>
                  <a:pt x="2622702" y="2926259"/>
                </a:cubicBezTo>
                <a:cubicBezTo>
                  <a:pt x="2651814" y="2934993"/>
                  <a:pt x="2682739" y="2935812"/>
                  <a:pt x="2712643" y="2941249"/>
                </a:cubicBezTo>
                <a:cubicBezTo>
                  <a:pt x="2737711" y="2945807"/>
                  <a:pt x="2762180" y="2954425"/>
                  <a:pt x="2787594" y="2956240"/>
                </a:cubicBezTo>
                <a:cubicBezTo>
                  <a:pt x="2902335" y="2964436"/>
                  <a:pt x="3017521" y="2964667"/>
                  <a:pt x="3132367" y="2971230"/>
                </a:cubicBezTo>
                <a:cubicBezTo>
                  <a:pt x="3192438" y="2974663"/>
                  <a:pt x="3252288" y="2981223"/>
                  <a:pt x="3312249" y="2986220"/>
                </a:cubicBezTo>
                <a:lnTo>
                  <a:pt x="3462151" y="3016200"/>
                </a:lnTo>
                <a:cubicBezTo>
                  <a:pt x="3521958" y="3027074"/>
                  <a:pt x="3584365" y="3026958"/>
                  <a:pt x="3642033" y="3046181"/>
                </a:cubicBezTo>
                <a:cubicBezTo>
                  <a:pt x="3913826" y="3136778"/>
                  <a:pt x="3573859" y="3027588"/>
                  <a:pt x="3806925" y="3091151"/>
                </a:cubicBezTo>
                <a:cubicBezTo>
                  <a:pt x="3837414" y="3099466"/>
                  <a:pt x="3866017" y="3114276"/>
                  <a:pt x="3896866" y="3121131"/>
                </a:cubicBezTo>
                <a:cubicBezTo>
                  <a:pt x="3956206" y="3134318"/>
                  <a:pt x="4076748" y="3151112"/>
                  <a:pt x="4076748" y="3151112"/>
                </a:cubicBezTo>
                <a:cubicBezTo>
                  <a:pt x="4242580" y="3234028"/>
                  <a:pt x="3977301" y="3107962"/>
                  <a:pt x="4286610" y="3211072"/>
                </a:cubicBezTo>
                <a:cubicBezTo>
                  <a:pt x="4365389" y="3237334"/>
                  <a:pt x="4341980" y="3233020"/>
                  <a:pt x="4466492" y="3241053"/>
                </a:cubicBezTo>
                <a:cubicBezTo>
                  <a:pt x="4576305" y="3248138"/>
                  <a:pt x="4686348" y="3251046"/>
                  <a:pt x="4796276" y="3256043"/>
                </a:cubicBezTo>
                <a:cubicBezTo>
                  <a:pt x="4847794" y="3266347"/>
                  <a:pt x="4881792" y="3271910"/>
                  <a:pt x="4931187" y="3286023"/>
                </a:cubicBezTo>
                <a:cubicBezTo>
                  <a:pt x="4946380" y="3290364"/>
                  <a:pt x="4960829" y="3297181"/>
                  <a:pt x="4976158" y="3301013"/>
                </a:cubicBezTo>
                <a:cubicBezTo>
                  <a:pt x="5000875" y="3307193"/>
                  <a:pt x="5026237" y="3310477"/>
                  <a:pt x="5051108" y="3316004"/>
                </a:cubicBezTo>
                <a:cubicBezTo>
                  <a:pt x="5071219" y="3320473"/>
                  <a:pt x="5090867" y="3326954"/>
                  <a:pt x="5111069" y="3330994"/>
                </a:cubicBezTo>
                <a:cubicBezTo>
                  <a:pt x="5140873" y="3336955"/>
                  <a:pt x="5171291" y="3339616"/>
                  <a:pt x="5201010" y="3345984"/>
                </a:cubicBezTo>
                <a:cubicBezTo>
                  <a:pt x="5241299" y="3354617"/>
                  <a:pt x="5280527" y="3367883"/>
                  <a:pt x="5320931" y="3375964"/>
                </a:cubicBezTo>
                <a:cubicBezTo>
                  <a:pt x="5345915" y="3380961"/>
                  <a:pt x="5371301" y="3384250"/>
                  <a:pt x="5395882" y="3390954"/>
                </a:cubicBezTo>
                <a:cubicBezTo>
                  <a:pt x="5426371" y="3399269"/>
                  <a:pt x="5485823" y="3420935"/>
                  <a:pt x="5485823" y="3420935"/>
                </a:cubicBezTo>
                <a:cubicBezTo>
                  <a:pt x="5575764" y="3415938"/>
                  <a:pt x="5665972" y="3414485"/>
                  <a:pt x="5755646" y="3405944"/>
                </a:cubicBezTo>
                <a:cubicBezTo>
                  <a:pt x="5796873" y="3402018"/>
                  <a:pt x="5811225" y="3380609"/>
                  <a:pt x="5845587" y="3360974"/>
                </a:cubicBezTo>
                <a:cubicBezTo>
                  <a:pt x="5864989" y="3349887"/>
                  <a:pt x="5885561" y="3340987"/>
                  <a:pt x="5905548" y="3330994"/>
                </a:cubicBezTo>
                <a:cubicBezTo>
                  <a:pt x="5975997" y="3260543"/>
                  <a:pt x="5932877" y="3297784"/>
                  <a:pt x="6040459" y="3226063"/>
                </a:cubicBezTo>
                <a:lnTo>
                  <a:pt x="6130400" y="3166102"/>
                </a:lnTo>
                <a:cubicBezTo>
                  <a:pt x="6174120" y="3151529"/>
                  <a:pt x="6192988" y="3147596"/>
                  <a:pt x="6235331" y="3121131"/>
                </a:cubicBezTo>
                <a:cubicBezTo>
                  <a:pt x="6390990" y="3023844"/>
                  <a:pt x="6203340" y="3122136"/>
                  <a:pt x="6355253" y="3046181"/>
                </a:cubicBezTo>
                <a:cubicBezTo>
                  <a:pt x="6365246" y="3036187"/>
                  <a:pt x="6374376" y="3025248"/>
                  <a:pt x="6385233" y="3016200"/>
                </a:cubicBezTo>
                <a:cubicBezTo>
                  <a:pt x="6404426" y="3000206"/>
                  <a:pt x="6428596" y="2989903"/>
                  <a:pt x="6445194" y="2971230"/>
                </a:cubicBezTo>
                <a:cubicBezTo>
                  <a:pt x="6469132" y="2944300"/>
                  <a:pt x="6485167" y="2911269"/>
                  <a:pt x="6505154" y="2881289"/>
                </a:cubicBezTo>
                <a:lnTo>
                  <a:pt x="6535135" y="2836318"/>
                </a:lnTo>
                <a:lnTo>
                  <a:pt x="6565115" y="2791348"/>
                </a:lnTo>
                <a:cubicBezTo>
                  <a:pt x="6570112" y="2776358"/>
                  <a:pt x="6573039" y="2760510"/>
                  <a:pt x="6580105" y="2746377"/>
                </a:cubicBezTo>
                <a:cubicBezTo>
                  <a:pt x="6634190" y="2638205"/>
                  <a:pt x="6587503" y="2772852"/>
                  <a:pt x="6640066" y="2641446"/>
                </a:cubicBezTo>
                <a:cubicBezTo>
                  <a:pt x="6651803" y="2612104"/>
                  <a:pt x="6660053" y="2581485"/>
                  <a:pt x="6670046" y="2551505"/>
                </a:cubicBezTo>
                <a:lnTo>
                  <a:pt x="6685036" y="2506535"/>
                </a:lnTo>
                <a:cubicBezTo>
                  <a:pt x="6690033" y="2491545"/>
                  <a:pt x="6691261" y="2474711"/>
                  <a:pt x="6700026" y="2461564"/>
                </a:cubicBezTo>
                <a:lnTo>
                  <a:pt x="6730007" y="2416594"/>
                </a:lnTo>
                <a:cubicBezTo>
                  <a:pt x="6735004" y="2391610"/>
                  <a:pt x="6738818" y="2366361"/>
                  <a:pt x="6744997" y="2341643"/>
                </a:cubicBezTo>
                <a:cubicBezTo>
                  <a:pt x="6748829" y="2326314"/>
                  <a:pt x="6757389" y="2312258"/>
                  <a:pt x="6759987" y="2296672"/>
                </a:cubicBezTo>
                <a:cubicBezTo>
                  <a:pt x="6767425" y="2252041"/>
                  <a:pt x="6769980" y="2206731"/>
                  <a:pt x="6774977" y="2161761"/>
                </a:cubicBezTo>
                <a:cubicBezTo>
                  <a:pt x="6769980" y="2096804"/>
                  <a:pt x="6769651" y="2031317"/>
                  <a:pt x="6759987" y="1966889"/>
                </a:cubicBezTo>
                <a:cubicBezTo>
                  <a:pt x="6755307" y="1935690"/>
                  <a:pt x="6728635" y="1857841"/>
                  <a:pt x="6715017" y="1816987"/>
                </a:cubicBezTo>
                <a:cubicBezTo>
                  <a:pt x="6710020" y="1777013"/>
                  <a:pt x="6704733" y="1737075"/>
                  <a:pt x="6700026" y="1697066"/>
                </a:cubicBezTo>
                <a:cubicBezTo>
                  <a:pt x="6694739" y="1652129"/>
                  <a:pt x="6697803" y="1605563"/>
                  <a:pt x="6685036" y="1562154"/>
                </a:cubicBezTo>
                <a:cubicBezTo>
                  <a:pt x="6657419" y="1468254"/>
                  <a:pt x="6644452" y="1461608"/>
                  <a:pt x="6595095" y="1412253"/>
                </a:cubicBezTo>
                <a:cubicBezTo>
                  <a:pt x="6579263" y="1364755"/>
                  <a:pt x="6583335" y="1363824"/>
                  <a:pt x="6550125" y="1322312"/>
                </a:cubicBezTo>
                <a:cubicBezTo>
                  <a:pt x="6541296" y="1311276"/>
                  <a:pt x="6528624" y="1303638"/>
                  <a:pt x="6520144" y="1292331"/>
                </a:cubicBezTo>
                <a:cubicBezTo>
                  <a:pt x="6506084" y="1273584"/>
                  <a:pt x="6464584" y="1195331"/>
                  <a:pt x="6430203" y="1172410"/>
                </a:cubicBezTo>
                <a:cubicBezTo>
                  <a:pt x="6411610" y="1160015"/>
                  <a:pt x="6388836" y="1154825"/>
                  <a:pt x="6370243" y="1142430"/>
                </a:cubicBezTo>
                <a:cubicBezTo>
                  <a:pt x="6358484" y="1134590"/>
                  <a:pt x="6351119" y="1121497"/>
                  <a:pt x="6340262" y="1112449"/>
                </a:cubicBezTo>
                <a:cubicBezTo>
                  <a:pt x="6325809" y="1100405"/>
                  <a:pt x="6257880" y="1049798"/>
                  <a:pt x="6235331" y="1037499"/>
                </a:cubicBezTo>
                <a:cubicBezTo>
                  <a:pt x="6196096" y="1016098"/>
                  <a:pt x="6151164" y="1004353"/>
                  <a:pt x="6115410" y="977538"/>
                </a:cubicBezTo>
                <a:cubicBezTo>
                  <a:pt x="6095423" y="962548"/>
                  <a:pt x="6076635" y="945808"/>
                  <a:pt x="6055449" y="932567"/>
                </a:cubicBezTo>
                <a:cubicBezTo>
                  <a:pt x="6036500" y="920724"/>
                  <a:pt x="6013366" y="915994"/>
                  <a:pt x="5995489" y="902587"/>
                </a:cubicBezTo>
                <a:cubicBezTo>
                  <a:pt x="5972876" y="885627"/>
                  <a:pt x="5960810" y="855267"/>
                  <a:pt x="5935528" y="842626"/>
                </a:cubicBezTo>
                <a:cubicBezTo>
                  <a:pt x="5828382" y="789054"/>
                  <a:pt x="5918278" y="837100"/>
                  <a:pt x="5785626" y="752685"/>
                </a:cubicBezTo>
                <a:cubicBezTo>
                  <a:pt x="5761046" y="737043"/>
                  <a:pt x="5734384" y="724649"/>
                  <a:pt x="5710676" y="707715"/>
                </a:cubicBezTo>
                <a:cubicBezTo>
                  <a:pt x="5699176" y="699500"/>
                  <a:pt x="5691552" y="686783"/>
                  <a:pt x="5680695" y="677735"/>
                </a:cubicBezTo>
                <a:cubicBezTo>
                  <a:pt x="5661502" y="661741"/>
                  <a:pt x="5638401" y="650430"/>
                  <a:pt x="5620735" y="632764"/>
                </a:cubicBezTo>
                <a:cubicBezTo>
                  <a:pt x="5607996" y="620025"/>
                  <a:pt x="5604312" y="599658"/>
                  <a:pt x="5590754" y="587794"/>
                </a:cubicBezTo>
                <a:cubicBezTo>
                  <a:pt x="5563637" y="564067"/>
                  <a:pt x="5529639" y="549452"/>
                  <a:pt x="5500813" y="527833"/>
                </a:cubicBezTo>
                <a:cubicBezTo>
                  <a:pt x="5304899" y="380898"/>
                  <a:pt x="5549287" y="562456"/>
                  <a:pt x="5395882" y="452882"/>
                </a:cubicBezTo>
                <a:cubicBezTo>
                  <a:pt x="5341959" y="414366"/>
                  <a:pt x="5341961" y="409322"/>
                  <a:pt x="5290951" y="377931"/>
                </a:cubicBezTo>
                <a:cubicBezTo>
                  <a:pt x="5241324" y="347391"/>
                  <a:pt x="5196330" y="306417"/>
                  <a:pt x="5141049" y="287990"/>
                </a:cubicBezTo>
                <a:cubicBezTo>
                  <a:pt x="5015224" y="246048"/>
                  <a:pt x="5214276" y="314754"/>
                  <a:pt x="5006138" y="228030"/>
                </a:cubicBezTo>
                <a:cubicBezTo>
                  <a:pt x="4976967" y="215875"/>
                  <a:pt x="4946177" y="208043"/>
                  <a:pt x="4916197" y="198049"/>
                </a:cubicBezTo>
                <a:lnTo>
                  <a:pt x="4826256" y="168069"/>
                </a:lnTo>
                <a:lnTo>
                  <a:pt x="4691344" y="123099"/>
                </a:lnTo>
                <a:cubicBezTo>
                  <a:pt x="4676354" y="118102"/>
                  <a:pt x="4661703" y="111940"/>
                  <a:pt x="4646374" y="108108"/>
                </a:cubicBezTo>
                <a:cubicBezTo>
                  <a:pt x="4606400" y="98115"/>
                  <a:pt x="4565542" y="91158"/>
                  <a:pt x="4526453" y="78128"/>
                </a:cubicBezTo>
                <a:cubicBezTo>
                  <a:pt x="4505254" y="71062"/>
                  <a:pt x="4487896" y="54569"/>
                  <a:pt x="4466492" y="48148"/>
                </a:cubicBezTo>
                <a:cubicBezTo>
                  <a:pt x="4437380" y="39414"/>
                  <a:pt x="4406355" y="39119"/>
                  <a:pt x="4376551" y="33158"/>
                </a:cubicBezTo>
                <a:cubicBezTo>
                  <a:pt x="4356349" y="29118"/>
                  <a:pt x="4336577" y="23164"/>
                  <a:pt x="4316590" y="18167"/>
                </a:cubicBezTo>
                <a:cubicBezTo>
                  <a:pt x="4111725" y="23164"/>
                  <a:pt x="3906718" y="24059"/>
                  <a:pt x="3701994" y="33158"/>
                </a:cubicBezTo>
                <a:cubicBezTo>
                  <a:pt x="3648854" y="35520"/>
                  <a:pt x="3586109" y="74090"/>
                  <a:pt x="3552092" y="108108"/>
                </a:cubicBezTo>
                <a:cubicBezTo>
                  <a:pt x="3542099" y="118102"/>
                  <a:pt x="3534231" y="130818"/>
                  <a:pt x="3522112" y="138089"/>
                </a:cubicBezTo>
                <a:cubicBezTo>
                  <a:pt x="3508563" y="146219"/>
                  <a:pt x="3492131" y="148082"/>
                  <a:pt x="3477141" y="153079"/>
                </a:cubicBezTo>
                <a:cubicBezTo>
                  <a:pt x="3462151" y="168069"/>
                  <a:pt x="3445742" y="181763"/>
                  <a:pt x="3432171" y="198049"/>
                </a:cubicBezTo>
                <a:cubicBezTo>
                  <a:pt x="3420637" y="211889"/>
                  <a:pt x="3414929" y="230281"/>
                  <a:pt x="3402190" y="243020"/>
                </a:cubicBezTo>
                <a:cubicBezTo>
                  <a:pt x="3362095" y="283115"/>
                  <a:pt x="3356909" y="258476"/>
                  <a:pt x="3327239" y="302981"/>
                </a:cubicBezTo>
                <a:cubicBezTo>
                  <a:pt x="3324467" y="307138"/>
                  <a:pt x="3327239" y="312974"/>
                  <a:pt x="3327239" y="317971"/>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9462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26646" y="2383436"/>
            <a:ext cx="4818259" cy="3189391"/>
          </a:xfrm>
          <a:prstGeom prst="rect">
            <a:avLst/>
          </a:prstGeom>
        </p:spPr>
      </p:pic>
      <p:sp>
        <p:nvSpPr>
          <p:cNvPr id="2" name="Rectangle 1"/>
          <p:cNvSpPr/>
          <p:nvPr/>
        </p:nvSpPr>
        <p:spPr>
          <a:xfrm>
            <a:off x="2938072" y="7135318"/>
            <a:ext cx="3837482" cy="424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44774" y="1049311"/>
            <a:ext cx="9401933" cy="3527248"/>
          </a:xfrm>
          <a:prstGeom prst="rect">
            <a:avLst/>
          </a:prstGeom>
          <a:noFill/>
        </p:spPr>
        <p:txBody>
          <a:bodyPr wrap="none" rtlCol="0">
            <a:spAutoFit/>
          </a:bodyPr>
          <a:lstStyle/>
          <a:p>
            <a:r>
              <a:rPr lang="en-US" sz="2400" b="1" dirty="0" smtClean="0">
                <a:solidFill>
                  <a:schemeClr val="accent3">
                    <a:lumMod val="75000"/>
                  </a:schemeClr>
                </a:solidFill>
                <a:latin typeface="Courier" charset="0"/>
                <a:ea typeface="Courier" charset="0"/>
                <a:cs typeface="Courier" charset="0"/>
              </a:rPr>
              <a:t>// Java</a:t>
            </a:r>
          </a:p>
          <a:p>
            <a:r>
              <a:rPr lang="en-US" sz="2400" dirty="0" err="1" smtClean="0">
                <a:latin typeface="Courier" charset="0"/>
                <a:ea typeface="Courier" charset="0"/>
                <a:cs typeface="Courier" charset="0"/>
              </a:rPr>
              <a:t>ArrayList</a:t>
            </a:r>
            <a:r>
              <a:rPr lang="en-US" sz="2400" dirty="0" smtClean="0">
                <a:latin typeface="Courier" charset="0"/>
                <a:ea typeface="Courier" charset="0"/>
                <a:cs typeface="Courier" charset="0"/>
              </a:rPr>
              <a:t>&lt;Double&gt; evens = </a:t>
            </a:r>
            <a:r>
              <a:rPr lang="en-US" sz="2400" b="1" dirty="0" smtClean="0">
                <a:solidFill>
                  <a:srgbClr val="7030A0"/>
                </a:solidFill>
                <a:latin typeface="Courier" charset="0"/>
                <a:ea typeface="Courier" charset="0"/>
                <a:cs typeface="Courier" charset="0"/>
              </a:rPr>
              <a:t>new</a:t>
            </a:r>
            <a:r>
              <a:rPr lang="en-US" sz="2400" dirty="0" smtClean="0">
                <a:solidFill>
                  <a:srgbClr val="7030A0"/>
                </a:solidFill>
                <a:latin typeface="Courier" charset="0"/>
                <a:ea typeface="Courier" charset="0"/>
                <a:cs typeface="Courier" charset="0"/>
              </a:rPr>
              <a:t> </a:t>
            </a:r>
            <a:r>
              <a:rPr lang="en-US" sz="2400" dirty="0" err="1" smtClean="0">
                <a:latin typeface="Courier" charset="0"/>
                <a:ea typeface="Courier" charset="0"/>
                <a:cs typeface="Courier" charset="0"/>
              </a:rPr>
              <a:t>ArrayList</a:t>
            </a:r>
            <a:r>
              <a:rPr lang="en-US" sz="2400" dirty="0" smtClean="0">
                <a:latin typeface="Courier" charset="0"/>
                <a:ea typeface="Courier" charset="0"/>
                <a:cs typeface="Courier" charset="0"/>
              </a:rPr>
              <a:t>&lt;Double&gt;();</a:t>
            </a:r>
          </a:p>
          <a:p>
            <a:r>
              <a:rPr lang="en-US" sz="2400" b="1" dirty="0" smtClean="0">
                <a:solidFill>
                  <a:srgbClr val="7030A0"/>
                </a:solidFill>
                <a:latin typeface="Courier" charset="0"/>
                <a:ea typeface="Courier" charset="0"/>
                <a:cs typeface="Courier" charset="0"/>
              </a:rPr>
              <a:t>for</a:t>
            </a:r>
            <a:r>
              <a:rPr lang="en-US" sz="2400" dirty="0" smtClean="0">
                <a:latin typeface="Courier" charset="0"/>
                <a:ea typeface="Courier" charset="0"/>
                <a:cs typeface="Courier" charset="0"/>
              </a:rPr>
              <a:t>(</a:t>
            </a:r>
            <a:r>
              <a:rPr lang="en-US" sz="2400" b="1" dirty="0" err="1" smtClean="0">
                <a:solidFill>
                  <a:srgbClr val="7030A0"/>
                </a:solidFill>
                <a:latin typeface="Courier" charset="0"/>
                <a:ea typeface="Courier" charset="0"/>
                <a:cs typeface="Courier" charset="0"/>
              </a:rPr>
              <a:t>int</a:t>
            </a: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 0; </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&lt; 100; </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if</a:t>
            </a:r>
            <a:r>
              <a:rPr lang="en-US" sz="2400" dirty="0" smtClean="0">
                <a:latin typeface="Courier" charset="0"/>
                <a:ea typeface="Courier" charset="0"/>
                <a:cs typeface="Courier" charset="0"/>
              </a:rPr>
              <a:t>(</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 2 == 0) {</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evens.add</a:t>
            </a:r>
            <a:r>
              <a:rPr lang="en-US" sz="2400" dirty="0" smtClean="0">
                <a:latin typeface="Courier" charset="0"/>
                <a:ea typeface="Courier" charset="0"/>
                <a:cs typeface="Courier" charset="0"/>
              </a:rPr>
              <a:t>(</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p>
          <a:p>
            <a:r>
              <a:rPr lang="en-US" sz="2400" dirty="0" smtClean="0">
                <a:latin typeface="Courier" charset="0"/>
                <a:ea typeface="Courier" charset="0"/>
                <a:cs typeface="Courier" charset="0"/>
              </a:rPr>
              <a:t>}</a:t>
            </a:r>
          </a:p>
          <a:p>
            <a:r>
              <a:rPr lang="en-US" sz="2400" dirty="0" err="1" smtClean="0">
                <a:latin typeface="Courier" charset="0"/>
                <a:ea typeface="Courier" charset="0"/>
                <a:cs typeface="Courier" charset="0"/>
              </a:rPr>
              <a:t>println</a:t>
            </a:r>
            <a:r>
              <a:rPr lang="en-US" sz="2400" dirty="0" smtClean="0">
                <a:latin typeface="Courier" charset="0"/>
                <a:ea typeface="Courier" charset="0"/>
                <a:cs typeface="Courier" charset="0"/>
              </a:rPr>
              <a:t>(evens);</a:t>
            </a:r>
          </a:p>
          <a:p>
            <a:endParaRPr lang="en-US" sz="2400" dirty="0" smtClean="0">
              <a:latin typeface="Courier" charset="0"/>
              <a:ea typeface="Courier" charset="0"/>
              <a:cs typeface="Courier" charset="0"/>
            </a:endParaRPr>
          </a:p>
          <a:p>
            <a:endParaRPr lang="en-US" sz="2400" dirty="0">
              <a:latin typeface="Courier" charset="0"/>
              <a:ea typeface="Courier" charset="0"/>
              <a:cs typeface="Courier" charset="0"/>
            </a:endParaRPr>
          </a:p>
        </p:txBody>
      </p:sp>
      <p:sp>
        <p:nvSpPr>
          <p:cNvPr id="6"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C++</a:t>
            </a:r>
            <a:endParaRPr lang="en-US" sz="5071" dirty="0">
              <a:latin typeface="Calibri"/>
              <a:cs typeface="Calibri"/>
            </a:endParaRPr>
          </a:p>
        </p:txBody>
      </p:sp>
      <p:sp>
        <p:nvSpPr>
          <p:cNvPr id="3" name="Rectangle 2"/>
          <p:cNvSpPr/>
          <p:nvPr/>
        </p:nvSpPr>
        <p:spPr>
          <a:xfrm>
            <a:off x="377356" y="4217139"/>
            <a:ext cx="5753621" cy="2840265"/>
          </a:xfrm>
          <a:prstGeom prst="rect">
            <a:avLst/>
          </a:prstGeom>
          <a:solidFill>
            <a:srgbClr val="FFFFFF">
              <a:alpha val="56078"/>
            </a:srgbClr>
          </a:solidFill>
        </p:spPr>
        <p:txBody>
          <a:bodyPr wrap="square">
            <a:spAutoFit/>
          </a:bodyPr>
          <a:lstStyle/>
          <a:p>
            <a:r>
              <a:rPr lang="en-US" sz="2400" b="1" dirty="0">
                <a:solidFill>
                  <a:schemeClr val="accent3">
                    <a:lumMod val="75000"/>
                  </a:schemeClr>
                </a:solidFill>
                <a:latin typeface="Courier" charset="0"/>
                <a:ea typeface="Courier" charset="0"/>
                <a:cs typeface="Courier" charset="0"/>
              </a:rPr>
              <a:t>// C++</a:t>
            </a:r>
          </a:p>
          <a:p>
            <a:r>
              <a:rPr lang="en-US" sz="2400" dirty="0">
                <a:latin typeface="Courier" charset="0"/>
                <a:ea typeface="Courier" charset="0"/>
                <a:cs typeface="Courier" charset="0"/>
              </a:rPr>
              <a:t>Vector&lt;double&gt; evens;</a:t>
            </a:r>
          </a:p>
          <a:p>
            <a:r>
              <a:rPr lang="en-US" sz="2400" b="1" dirty="0">
                <a:solidFill>
                  <a:srgbClr val="7030A0"/>
                </a:solidFill>
                <a:latin typeface="Courier" charset="0"/>
                <a:ea typeface="Courier" charset="0"/>
                <a:cs typeface="Courier" charset="0"/>
              </a:rPr>
              <a:t>for</a:t>
            </a:r>
            <a:r>
              <a:rPr lang="en-US" sz="2400" dirty="0">
                <a:latin typeface="Courier" charset="0"/>
                <a:ea typeface="Courier" charset="0"/>
                <a:cs typeface="Courier" charset="0"/>
              </a:rPr>
              <a:t>(</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i</a:t>
            </a:r>
            <a:r>
              <a:rPr lang="en-US" sz="2400" dirty="0">
                <a:latin typeface="Courier" charset="0"/>
                <a:ea typeface="Courier" charset="0"/>
                <a:cs typeface="Courier" charset="0"/>
              </a:rPr>
              <a:t> = 0; </a:t>
            </a:r>
            <a:r>
              <a:rPr lang="en-US" sz="2400" dirty="0" err="1">
                <a:latin typeface="Courier" charset="0"/>
                <a:ea typeface="Courier" charset="0"/>
                <a:cs typeface="Courier" charset="0"/>
              </a:rPr>
              <a:t>i</a:t>
            </a:r>
            <a:r>
              <a:rPr lang="en-US" sz="2400" dirty="0">
                <a:latin typeface="Courier" charset="0"/>
                <a:ea typeface="Courier" charset="0"/>
                <a:cs typeface="Courier" charset="0"/>
              </a:rPr>
              <a:t> &lt; 100; </a:t>
            </a:r>
            <a:r>
              <a:rPr lang="en-US" sz="2400" dirty="0" err="1">
                <a:latin typeface="Courier" charset="0"/>
                <a:ea typeface="Courier" charset="0"/>
                <a:cs typeface="Courier" charset="0"/>
              </a:rPr>
              <a:t>i</a:t>
            </a:r>
            <a:r>
              <a:rPr lang="en-US" sz="2400" dirty="0">
                <a:latin typeface="Courier" charset="0"/>
                <a:ea typeface="Courier" charset="0"/>
                <a:cs typeface="Courier" charset="0"/>
              </a:rPr>
              <a:t>++) {</a:t>
            </a:r>
          </a:p>
          <a:p>
            <a:r>
              <a:rPr lang="en-US" sz="2400" dirty="0">
                <a:latin typeface="Courier" charset="0"/>
                <a:ea typeface="Courier" charset="0"/>
                <a:cs typeface="Courier" charset="0"/>
              </a:rPr>
              <a:t>    </a:t>
            </a:r>
            <a:r>
              <a:rPr lang="en-US" sz="2400" b="1" dirty="0">
                <a:solidFill>
                  <a:srgbClr val="7030A0"/>
                </a:solidFill>
                <a:latin typeface="Courier" charset="0"/>
                <a:ea typeface="Courier" charset="0"/>
                <a:cs typeface="Courier" charset="0"/>
              </a:rPr>
              <a:t>if</a:t>
            </a:r>
            <a:r>
              <a:rPr lang="en-US" sz="2400" dirty="0">
                <a:latin typeface="Courier" charset="0"/>
                <a:ea typeface="Courier" charset="0"/>
                <a:cs typeface="Courier" charset="0"/>
              </a:rPr>
              <a:t>(</a:t>
            </a:r>
            <a:r>
              <a:rPr lang="en-US" sz="2400" dirty="0" err="1">
                <a:latin typeface="Courier" charset="0"/>
                <a:ea typeface="Courier" charset="0"/>
                <a:cs typeface="Courier" charset="0"/>
              </a:rPr>
              <a:t>i</a:t>
            </a:r>
            <a:r>
              <a:rPr lang="en-US" sz="2400" dirty="0">
                <a:latin typeface="Courier" charset="0"/>
                <a:ea typeface="Courier" charset="0"/>
                <a:cs typeface="Courier" charset="0"/>
              </a:rPr>
              <a:t> % 2 == 0) {</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evens.add</a:t>
            </a:r>
            <a:r>
              <a:rPr lang="en-US" sz="2400" dirty="0">
                <a:latin typeface="Courier" charset="0"/>
                <a:ea typeface="Courier" charset="0"/>
                <a:cs typeface="Courier" charset="0"/>
              </a:rPr>
              <a:t>(</a:t>
            </a:r>
            <a:r>
              <a:rPr lang="en-US" sz="2400" dirty="0" err="1">
                <a:latin typeface="Courier" charset="0"/>
                <a:ea typeface="Courier" charset="0"/>
                <a:cs typeface="Courier" charset="0"/>
              </a:rPr>
              <a:t>i</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a:p>
            <a:r>
              <a:rPr lang="en-US" sz="2400" dirty="0" err="1">
                <a:latin typeface="Courier" charset="0"/>
                <a:ea typeface="Courier" charset="0"/>
                <a:cs typeface="Courier" charset="0"/>
              </a:rPr>
              <a:t>cout</a:t>
            </a:r>
            <a:r>
              <a:rPr lang="en-US" sz="2400" dirty="0">
                <a:latin typeface="Courier" charset="0"/>
                <a:ea typeface="Courier" charset="0"/>
                <a:cs typeface="Courier" charset="0"/>
              </a:rPr>
              <a:t> &lt;&lt; evens &lt;&lt; </a:t>
            </a:r>
            <a:r>
              <a:rPr lang="en-US" sz="2400" dirty="0" err="1">
                <a:latin typeface="Courier" charset="0"/>
                <a:ea typeface="Courier" charset="0"/>
                <a:cs typeface="Courier" charset="0"/>
              </a:rPr>
              <a:t>endl</a:t>
            </a:r>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21106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4774" y="1049311"/>
            <a:ext cx="9401933" cy="3527248"/>
          </a:xfrm>
          <a:prstGeom prst="rect">
            <a:avLst/>
          </a:prstGeom>
          <a:noFill/>
        </p:spPr>
        <p:txBody>
          <a:bodyPr wrap="none" rtlCol="0">
            <a:spAutoFit/>
          </a:bodyPr>
          <a:lstStyle/>
          <a:p>
            <a:r>
              <a:rPr lang="en-US" sz="2400" b="1" dirty="0" smtClean="0">
                <a:solidFill>
                  <a:schemeClr val="accent3">
                    <a:lumMod val="75000"/>
                  </a:schemeClr>
                </a:solidFill>
                <a:latin typeface="Courier" charset="0"/>
                <a:ea typeface="Courier" charset="0"/>
                <a:cs typeface="Courier" charset="0"/>
              </a:rPr>
              <a:t>// Java</a:t>
            </a:r>
          </a:p>
          <a:p>
            <a:r>
              <a:rPr lang="en-US" sz="2400" dirty="0" err="1" smtClean="0">
                <a:latin typeface="Courier" charset="0"/>
                <a:ea typeface="Courier" charset="0"/>
                <a:cs typeface="Courier" charset="0"/>
              </a:rPr>
              <a:t>ArrayList</a:t>
            </a:r>
            <a:r>
              <a:rPr lang="en-US" sz="2400" dirty="0" smtClean="0">
                <a:latin typeface="Courier" charset="0"/>
                <a:ea typeface="Courier" charset="0"/>
                <a:cs typeface="Courier" charset="0"/>
              </a:rPr>
              <a:t>&lt;Double&gt; evens = </a:t>
            </a:r>
            <a:r>
              <a:rPr lang="en-US" sz="2400" b="1" dirty="0" smtClean="0">
                <a:solidFill>
                  <a:srgbClr val="7030A0"/>
                </a:solidFill>
                <a:latin typeface="Courier" charset="0"/>
                <a:ea typeface="Courier" charset="0"/>
                <a:cs typeface="Courier" charset="0"/>
              </a:rPr>
              <a:t>new</a:t>
            </a:r>
            <a:r>
              <a:rPr lang="en-US" sz="2400" dirty="0" smtClean="0">
                <a:solidFill>
                  <a:srgbClr val="7030A0"/>
                </a:solidFill>
                <a:latin typeface="Courier" charset="0"/>
                <a:ea typeface="Courier" charset="0"/>
                <a:cs typeface="Courier" charset="0"/>
              </a:rPr>
              <a:t> </a:t>
            </a:r>
            <a:r>
              <a:rPr lang="en-US" sz="2400" dirty="0" err="1" smtClean="0">
                <a:latin typeface="Courier" charset="0"/>
                <a:ea typeface="Courier" charset="0"/>
                <a:cs typeface="Courier" charset="0"/>
              </a:rPr>
              <a:t>ArrayList</a:t>
            </a:r>
            <a:r>
              <a:rPr lang="en-US" sz="2400" dirty="0" smtClean="0">
                <a:latin typeface="Courier" charset="0"/>
                <a:ea typeface="Courier" charset="0"/>
                <a:cs typeface="Courier" charset="0"/>
              </a:rPr>
              <a:t>&lt;Double&gt;();</a:t>
            </a:r>
          </a:p>
          <a:p>
            <a:r>
              <a:rPr lang="en-US" sz="2400" b="1" dirty="0" smtClean="0">
                <a:solidFill>
                  <a:srgbClr val="7030A0"/>
                </a:solidFill>
                <a:latin typeface="Courier" charset="0"/>
                <a:ea typeface="Courier" charset="0"/>
                <a:cs typeface="Courier" charset="0"/>
              </a:rPr>
              <a:t>for</a:t>
            </a:r>
            <a:r>
              <a:rPr lang="en-US" sz="2400" dirty="0" smtClean="0">
                <a:latin typeface="Courier" charset="0"/>
                <a:ea typeface="Courier" charset="0"/>
                <a:cs typeface="Courier" charset="0"/>
              </a:rPr>
              <a:t>(</a:t>
            </a:r>
            <a:r>
              <a:rPr lang="en-US" sz="2400" b="1" dirty="0" err="1" smtClean="0">
                <a:solidFill>
                  <a:srgbClr val="7030A0"/>
                </a:solidFill>
                <a:latin typeface="Courier" charset="0"/>
                <a:ea typeface="Courier" charset="0"/>
                <a:cs typeface="Courier" charset="0"/>
              </a:rPr>
              <a:t>int</a:t>
            </a: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 0; </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&lt; 100; </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if</a:t>
            </a:r>
            <a:r>
              <a:rPr lang="en-US" sz="2400" dirty="0" smtClean="0">
                <a:latin typeface="Courier" charset="0"/>
                <a:ea typeface="Courier" charset="0"/>
                <a:cs typeface="Courier" charset="0"/>
              </a:rPr>
              <a:t>(</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 2 == 0) {</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evens.add</a:t>
            </a:r>
            <a:r>
              <a:rPr lang="en-US" sz="2400" dirty="0" smtClean="0">
                <a:latin typeface="Courier" charset="0"/>
                <a:ea typeface="Courier" charset="0"/>
                <a:cs typeface="Courier" charset="0"/>
              </a:rPr>
              <a:t>(</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p>
          <a:p>
            <a:r>
              <a:rPr lang="en-US" sz="2400" dirty="0" smtClean="0">
                <a:latin typeface="Courier" charset="0"/>
                <a:ea typeface="Courier" charset="0"/>
                <a:cs typeface="Courier" charset="0"/>
              </a:rPr>
              <a:t>}</a:t>
            </a:r>
          </a:p>
          <a:p>
            <a:r>
              <a:rPr lang="en-US" sz="2400" dirty="0" err="1" smtClean="0">
                <a:latin typeface="Courier" charset="0"/>
                <a:ea typeface="Courier" charset="0"/>
                <a:cs typeface="Courier" charset="0"/>
              </a:rPr>
              <a:t>println</a:t>
            </a:r>
            <a:r>
              <a:rPr lang="en-US" sz="2400" dirty="0" smtClean="0">
                <a:latin typeface="Courier" charset="0"/>
                <a:ea typeface="Courier" charset="0"/>
                <a:cs typeface="Courier" charset="0"/>
              </a:rPr>
              <a:t>(evens);</a:t>
            </a:r>
          </a:p>
          <a:p>
            <a:endParaRPr lang="en-US" sz="2400" dirty="0" smtClean="0">
              <a:latin typeface="Courier" charset="0"/>
              <a:ea typeface="Courier" charset="0"/>
              <a:cs typeface="Courier" charset="0"/>
            </a:endParaRPr>
          </a:p>
          <a:p>
            <a:endParaRPr lang="en-US" sz="2400" dirty="0">
              <a:latin typeface="Courier" charset="0"/>
              <a:ea typeface="Courier" charset="0"/>
              <a:cs typeface="Courier" charset="0"/>
            </a:endParaRPr>
          </a:p>
        </p:txBody>
      </p:sp>
      <p:sp>
        <p:nvSpPr>
          <p:cNvPr id="6"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Python</a:t>
            </a:r>
            <a:endParaRPr lang="en-US" sz="5071" dirty="0">
              <a:latin typeface="Calibri"/>
              <a:cs typeface="Calibri"/>
            </a:endParaRPr>
          </a:p>
        </p:txBody>
      </p:sp>
      <p:sp>
        <p:nvSpPr>
          <p:cNvPr id="7" name="Rectangle 6"/>
          <p:cNvSpPr/>
          <p:nvPr/>
        </p:nvSpPr>
        <p:spPr>
          <a:xfrm>
            <a:off x="2938072" y="7135318"/>
            <a:ext cx="3837482" cy="4243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7376" y="4369844"/>
            <a:ext cx="7559675" cy="2153282"/>
          </a:xfrm>
          <a:prstGeom prst="rect">
            <a:avLst/>
          </a:prstGeom>
        </p:spPr>
        <p:txBody>
          <a:bodyPr wrap="square">
            <a:spAutoFit/>
          </a:bodyPr>
          <a:lstStyle/>
          <a:p>
            <a:r>
              <a:rPr lang="en-US" sz="2400" b="1" dirty="0">
                <a:solidFill>
                  <a:schemeClr val="accent3">
                    <a:lumMod val="75000"/>
                  </a:schemeClr>
                </a:solidFill>
                <a:latin typeface="Courier" charset="0"/>
                <a:ea typeface="Courier" charset="0"/>
                <a:cs typeface="Courier" charset="0"/>
              </a:rPr>
              <a:t># Python</a:t>
            </a:r>
          </a:p>
          <a:p>
            <a:r>
              <a:rPr lang="en-US" sz="2400" dirty="0">
                <a:latin typeface="Courier" charset="0"/>
                <a:ea typeface="Courier" charset="0"/>
                <a:cs typeface="Courier" charset="0"/>
              </a:rPr>
              <a:t>evens = []</a:t>
            </a:r>
          </a:p>
          <a:p>
            <a:r>
              <a:rPr lang="en-US" sz="2400" b="1" dirty="0">
                <a:solidFill>
                  <a:srgbClr val="0432FF"/>
                </a:solidFill>
                <a:latin typeface="Courier" charset="0"/>
                <a:ea typeface="Courier" charset="0"/>
                <a:cs typeface="Courier" charset="0"/>
              </a:rPr>
              <a:t>for</a:t>
            </a:r>
            <a:r>
              <a:rPr lang="en-US" sz="2400" dirty="0">
                <a:solidFill>
                  <a:srgbClr val="0432FF"/>
                </a:solidFill>
                <a:latin typeface="Courier" charset="0"/>
                <a:ea typeface="Courier" charset="0"/>
                <a:cs typeface="Courier" charset="0"/>
              </a:rPr>
              <a:t> </a:t>
            </a:r>
            <a:r>
              <a:rPr lang="en-US" sz="2400" dirty="0" err="1">
                <a:latin typeface="Courier" charset="0"/>
                <a:ea typeface="Courier" charset="0"/>
                <a:cs typeface="Courier" charset="0"/>
              </a:rPr>
              <a:t>i</a:t>
            </a:r>
            <a:r>
              <a:rPr lang="en-US" sz="2400" dirty="0">
                <a:latin typeface="Courier" charset="0"/>
                <a:ea typeface="Courier" charset="0"/>
                <a:cs typeface="Courier" charset="0"/>
              </a:rPr>
              <a:t> </a:t>
            </a:r>
            <a:r>
              <a:rPr lang="en-US" sz="2400" b="1" dirty="0">
                <a:solidFill>
                  <a:srgbClr val="0432FF"/>
                </a:solidFill>
                <a:latin typeface="Courier" charset="0"/>
                <a:ea typeface="Courier" charset="0"/>
                <a:cs typeface="Courier" charset="0"/>
              </a:rPr>
              <a:t>in</a:t>
            </a:r>
            <a:r>
              <a:rPr lang="en-US" sz="2400" dirty="0">
                <a:solidFill>
                  <a:srgbClr val="0432FF"/>
                </a:solidFill>
                <a:latin typeface="Courier" charset="0"/>
                <a:ea typeface="Courier" charset="0"/>
                <a:cs typeface="Courier" charset="0"/>
              </a:rPr>
              <a:t> </a:t>
            </a:r>
            <a:r>
              <a:rPr lang="en-US" sz="2400" dirty="0">
                <a:latin typeface="Courier" charset="0"/>
                <a:ea typeface="Courier" charset="0"/>
                <a:cs typeface="Courier" charset="0"/>
              </a:rPr>
              <a:t>range(100):</a:t>
            </a:r>
          </a:p>
          <a:p>
            <a:r>
              <a:rPr lang="en-US" sz="2400" dirty="0">
                <a:latin typeface="Courier" charset="0"/>
                <a:ea typeface="Courier" charset="0"/>
                <a:cs typeface="Courier" charset="0"/>
              </a:rPr>
              <a:t>    </a:t>
            </a:r>
            <a:r>
              <a:rPr lang="en-US" sz="2400" b="1" dirty="0">
                <a:solidFill>
                  <a:srgbClr val="0432FF"/>
                </a:solidFill>
                <a:latin typeface="Courier" charset="0"/>
                <a:ea typeface="Courier" charset="0"/>
                <a:cs typeface="Courier" charset="0"/>
              </a:rPr>
              <a:t>if</a:t>
            </a:r>
            <a:r>
              <a:rPr lang="en-US" sz="2400" dirty="0">
                <a:solidFill>
                  <a:srgbClr val="0432FF"/>
                </a:solidFill>
                <a:latin typeface="Courier" charset="0"/>
                <a:ea typeface="Courier" charset="0"/>
                <a:cs typeface="Courier" charset="0"/>
              </a:rPr>
              <a:t> </a:t>
            </a:r>
            <a:r>
              <a:rPr lang="en-US" sz="2400" dirty="0" err="1">
                <a:latin typeface="Courier" charset="0"/>
                <a:ea typeface="Courier" charset="0"/>
                <a:cs typeface="Courier" charset="0"/>
              </a:rPr>
              <a:t>i</a:t>
            </a:r>
            <a:r>
              <a:rPr lang="en-US" sz="2400" dirty="0">
                <a:latin typeface="Courier" charset="0"/>
                <a:ea typeface="Courier" charset="0"/>
                <a:cs typeface="Courier" charset="0"/>
              </a:rPr>
              <a:t> % 2 </a:t>
            </a:r>
            <a:r>
              <a:rPr lang="en-US" sz="2400" b="1" dirty="0">
                <a:solidFill>
                  <a:srgbClr val="0432FF"/>
                </a:solidFill>
                <a:latin typeface="Courier" charset="0"/>
                <a:ea typeface="Courier" charset="0"/>
                <a:cs typeface="Courier" charset="0"/>
              </a:rPr>
              <a:t>==</a:t>
            </a:r>
            <a:r>
              <a:rPr lang="en-US" sz="2400" dirty="0">
                <a:solidFill>
                  <a:srgbClr val="0432FF"/>
                </a:solidFill>
                <a:latin typeface="Courier" charset="0"/>
                <a:ea typeface="Courier" charset="0"/>
                <a:cs typeface="Courier" charset="0"/>
              </a:rPr>
              <a:t> </a:t>
            </a:r>
            <a:r>
              <a:rPr lang="en-US" sz="2400" dirty="0">
                <a:latin typeface="Courier" charset="0"/>
                <a:ea typeface="Courier" charset="0"/>
                <a:cs typeface="Courier" charset="0"/>
              </a:rPr>
              <a:t>0:</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evens.append</a:t>
            </a:r>
            <a:r>
              <a:rPr lang="en-US" sz="2400" dirty="0">
                <a:latin typeface="Courier" charset="0"/>
                <a:ea typeface="Courier" charset="0"/>
                <a:cs typeface="Courier" charset="0"/>
              </a:rPr>
              <a:t>(</a:t>
            </a:r>
            <a:r>
              <a:rPr lang="en-US" sz="2400" dirty="0" err="1">
                <a:latin typeface="Courier" charset="0"/>
                <a:ea typeface="Courier" charset="0"/>
                <a:cs typeface="Courier" charset="0"/>
              </a:rPr>
              <a:t>i</a:t>
            </a:r>
            <a:r>
              <a:rPr lang="en-US" sz="2400" dirty="0">
                <a:latin typeface="Courier" charset="0"/>
                <a:ea typeface="Courier" charset="0"/>
                <a:cs typeface="Courier" charset="0"/>
              </a:rPr>
              <a:t>)</a:t>
            </a:r>
          </a:p>
          <a:p>
            <a:r>
              <a:rPr lang="en-US" sz="2400" b="1" dirty="0">
                <a:solidFill>
                  <a:srgbClr val="0432FF"/>
                </a:solidFill>
                <a:latin typeface="Courier" charset="0"/>
                <a:ea typeface="Courier" charset="0"/>
                <a:cs typeface="Courier" charset="0"/>
              </a:rPr>
              <a:t>print</a:t>
            </a:r>
            <a:r>
              <a:rPr lang="en-US" sz="2400" dirty="0">
                <a:solidFill>
                  <a:srgbClr val="0432FF"/>
                </a:solidFill>
                <a:latin typeface="Courier" charset="0"/>
                <a:ea typeface="Courier" charset="0"/>
                <a:cs typeface="Courier" charset="0"/>
              </a:rPr>
              <a:t> </a:t>
            </a:r>
            <a:r>
              <a:rPr lang="en-US" sz="2400" dirty="0">
                <a:latin typeface="Courier" charset="0"/>
                <a:ea typeface="Courier" charset="0"/>
                <a:cs typeface="Courier" charset="0"/>
              </a:rPr>
              <a:t>list</a:t>
            </a:r>
          </a:p>
        </p:txBody>
      </p:sp>
      <p:pic>
        <p:nvPicPr>
          <p:cNvPr id="9" name="Picture 8"/>
          <p:cNvPicPr>
            <a:picLocks noChangeAspect="1"/>
          </p:cNvPicPr>
          <p:nvPr/>
        </p:nvPicPr>
        <p:blipFill>
          <a:blip r:embed="rId2"/>
          <a:stretch>
            <a:fillRect/>
          </a:stretch>
        </p:blipFill>
        <p:spPr>
          <a:xfrm>
            <a:off x="4871304" y="3327816"/>
            <a:ext cx="5044428" cy="2837491"/>
          </a:xfrm>
          <a:prstGeom prst="rect">
            <a:avLst/>
          </a:prstGeom>
        </p:spPr>
      </p:pic>
    </p:spTree>
    <p:extLst>
      <p:ext uri="{BB962C8B-B14F-4D97-AF65-F5344CB8AC3E}">
        <p14:creationId xmlns:p14="http://schemas.microsoft.com/office/powerpoint/2010/main" val="179097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JavaScript</a:t>
            </a:r>
            <a:endParaRPr lang="en-US" sz="5071" dirty="0">
              <a:latin typeface="Calibri"/>
              <a:cs typeface="Calibri"/>
            </a:endParaRPr>
          </a:p>
        </p:txBody>
      </p:sp>
      <p:sp>
        <p:nvSpPr>
          <p:cNvPr id="5" name="TextBox 4"/>
          <p:cNvSpPr txBox="1"/>
          <p:nvPr/>
        </p:nvSpPr>
        <p:spPr>
          <a:xfrm>
            <a:off x="344774" y="1049311"/>
            <a:ext cx="9401933" cy="3527248"/>
          </a:xfrm>
          <a:prstGeom prst="rect">
            <a:avLst/>
          </a:prstGeom>
          <a:noFill/>
        </p:spPr>
        <p:txBody>
          <a:bodyPr wrap="none" rtlCol="0">
            <a:spAutoFit/>
          </a:bodyPr>
          <a:lstStyle/>
          <a:p>
            <a:r>
              <a:rPr lang="en-US" sz="2400" b="1" dirty="0" smtClean="0">
                <a:solidFill>
                  <a:schemeClr val="accent3">
                    <a:lumMod val="75000"/>
                  </a:schemeClr>
                </a:solidFill>
                <a:latin typeface="Courier" charset="0"/>
                <a:ea typeface="Courier" charset="0"/>
                <a:cs typeface="Courier" charset="0"/>
              </a:rPr>
              <a:t>// Java</a:t>
            </a:r>
          </a:p>
          <a:p>
            <a:r>
              <a:rPr lang="en-US" sz="2400" dirty="0" err="1" smtClean="0">
                <a:latin typeface="Courier" charset="0"/>
                <a:ea typeface="Courier" charset="0"/>
                <a:cs typeface="Courier" charset="0"/>
              </a:rPr>
              <a:t>ArrayList</a:t>
            </a:r>
            <a:r>
              <a:rPr lang="en-US" sz="2400" dirty="0" smtClean="0">
                <a:latin typeface="Courier" charset="0"/>
                <a:ea typeface="Courier" charset="0"/>
                <a:cs typeface="Courier" charset="0"/>
              </a:rPr>
              <a:t>&lt;Double&gt; evens = </a:t>
            </a:r>
            <a:r>
              <a:rPr lang="en-US" sz="2400" b="1" dirty="0" smtClean="0">
                <a:solidFill>
                  <a:srgbClr val="7030A0"/>
                </a:solidFill>
                <a:latin typeface="Courier" charset="0"/>
                <a:ea typeface="Courier" charset="0"/>
                <a:cs typeface="Courier" charset="0"/>
              </a:rPr>
              <a:t>new</a:t>
            </a:r>
            <a:r>
              <a:rPr lang="en-US" sz="2400" dirty="0" smtClean="0">
                <a:solidFill>
                  <a:srgbClr val="7030A0"/>
                </a:solidFill>
                <a:latin typeface="Courier" charset="0"/>
                <a:ea typeface="Courier" charset="0"/>
                <a:cs typeface="Courier" charset="0"/>
              </a:rPr>
              <a:t> </a:t>
            </a:r>
            <a:r>
              <a:rPr lang="en-US" sz="2400" dirty="0" err="1" smtClean="0">
                <a:latin typeface="Courier" charset="0"/>
                <a:ea typeface="Courier" charset="0"/>
                <a:cs typeface="Courier" charset="0"/>
              </a:rPr>
              <a:t>ArrayList</a:t>
            </a:r>
            <a:r>
              <a:rPr lang="en-US" sz="2400" dirty="0" smtClean="0">
                <a:latin typeface="Courier" charset="0"/>
                <a:ea typeface="Courier" charset="0"/>
                <a:cs typeface="Courier" charset="0"/>
              </a:rPr>
              <a:t>&lt;Double&gt;();</a:t>
            </a:r>
          </a:p>
          <a:p>
            <a:r>
              <a:rPr lang="en-US" sz="2400" b="1" dirty="0" smtClean="0">
                <a:solidFill>
                  <a:srgbClr val="7030A0"/>
                </a:solidFill>
                <a:latin typeface="Courier" charset="0"/>
                <a:ea typeface="Courier" charset="0"/>
                <a:cs typeface="Courier" charset="0"/>
              </a:rPr>
              <a:t>for</a:t>
            </a:r>
            <a:r>
              <a:rPr lang="en-US" sz="2400" dirty="0" smtClean="0">
                <a:latin typeface="Courier" charset="0"/>
                <a:ea typeface="Courier" charset="0"/>
                <a:cs typeface="Courier" charset="0"/>
              </a:rPr>
              <a:t>(</a:t>
            </a:r>
            <a:r>
              <a:rPr lang="en-US" sz="2400" b="1" dirty="0" err="1" smtClean="0">
                <a:solidFill>
                  <a:srgbClr val="7030A0"/>
                </a:solidFill>
                <a:latin typeface="Courier" charset="0"/>
                <a:ea typeface="Courier" charset="0"/>
                <a:cs typeface="Courier" charset="0"/>
              </a:rPr>
              <a:t>int</a:t>
            </a: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 0; </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&lt; 100; </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r>
              <a:rPr lang="en-US" sz="2400" b="1" dirty="0" smtClean="0">
                <a:solidFill>
                  <a:srgbClr val="7030A0"/>
                </a:solidFill>
                <a:latin typeface="Courier" charset="0"/>
                <a:ea typeface="Courier" charset="0"/>
                <a:cs typeface="Courier" charset="0"/>
              </a:rPr>
              <a:t>if</a:t>
            </a:r>
            <a:r>
              <a:rPr lang="en-US" sz="2400" dirty="0" smtClean="0">
                <a:latin typeface="Courier" charset="0"/>
                <a:ea typeface="Courier" charset="0"/>
                <a:cs typeface="Courier" charset="0"/>
              </a:rPr>
              <a:t>(</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 2 == 0) {</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r>
              <a:rPr lang="en-US" sz="2400" dirty="0" err="1" smtClean="0">
                <a:latin typeface="Courier" charset="0"/>
                <a:ea typeface="Courier" charset="0"/>
                <a:cs typeface="Courier" charset="0"/>
              </a:rPr>
              <a:t>evens.add</a:t>
            </a:r>
            <a:r>
              <a:rPr lang="en-US" sz="2400" dirty="0" smtClean="0">
                <a:latin typeface="Courier" charset="0"/>
                <a:ea typeface="Courier" charset="0"/>
                <a:cs typeface="Courier" charset="0"/>
              </a:rPr>
              <a:t>(</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p>
          <a:p>
            <a:r>
              <a:rPr lang="en-US" sz="2400" dirty="0" smtClean="0">
                <a:latin typeface="Courier" charset="0"/>
                <a:ea typeface="Courier" charset="0"/>
                <a:cs typeface="Courier" charset="0"/>
              </a:rPr>
              <a:t>}</a:t>
            </a:r>
          </a:p>
          <a:p>
            <a:r>
              <a:rPr lang="en-US" sz="2400" dirty="0" err="1" smtClean="0">
                <a:latin typeface="Courier" charset="0"/>
                <a:ea typeface="Courier" charset="0"/>
                <a:cs typeface="Courier" charset="0"/>
              </a:rPr>
              <a:t>println</a:t>
            </a:r>
            <a:r>
              <a:rPr lang="en-US" sz="2400" dirty="0" smtClean="0">
                <a:latin typeface="Courier" charset="0"/>
                <a:ea typeface="Courier" charset="0"/>
                <a:cs typeface="Courier" charset="0"/>
              </a:rPr>
              <a:t>(evens);</a:t>
            </a:r>
          </a:p>
          <a:p>
            <a:endParaRPr lang="en-US" sz="2400" dirty="0" smtClean="0">
              <a:latin typeface="Courier" charset="0"/>
              <a:ea typeface="Courier" charset="0"/>
              <a:cs typeface="Courier" charset="0"/>
            </a:endParaRPr>
          </a:p>
          <a:p>
            <a:endParaRPr lang="en-US" sz="2400" dirty="0">
              <a:latin typeface="Courier" charset="0"/>
              <a:ea typeface="Courier" charset="0"/>
              <a:cs typeface="Courier" charset="0"/>
            </a:endParaRPr>
          </a:p>
        </p:txBody>
      </p:sp>
      <p:sp>
        <p:nvSpPr>
          <p:cNvPr id="6" name="Rectangle 5"/>
          <p:cNvSpPr/>
          <p:nvPr/>
        </p:nvSpPr>
        <p:spPr>
          <a:xfrm>
            <a:off x="347376" y="4369844"/>
            <a:ext cx="7559675" cy="2840265"/>
          </a:xfrm>
          <a:prstGeom prst="rect">
            <a:avLst/>
          </a:prstGeom>
        </p:spPr>
        <p:txBody>
          <a:bodyPr wrap="square">
            <a:spAutoFit/>
          </a:bodyPr>
          <a:lstStyle/>
          <a:p>
            <a:r>
              <a:rPr lang="en-US" sz="2400" b="1" dirty="0" smtClean="0">
                <a:solidFill>
                  <a:schemeClr val="accent3">
                    <a:lumMod val="75000"/>
                  </a:schemeClr>
                </a:solidFill>
                <a:latin typeface="Courier" charset="0"/>
                <a:ea typeface="Courier" charset="0"/>
                <a:cs typeface="Courier" charset="0"/>
              </a:rPr>
              <a:t>// JavaScript</a:t>
            </a:r>
            <a:endParaRPr lang="en-US" sz="2400" b="1" dirty="0">
              <a:solidFill>
                <a:schemeClr val="accent3">
                  <a:lumMod val="75000"/>
                </a:schemeClr>
              </a:solidFill>
              <a:latin typeface="Courier" charset="0"/>
              <a:ea typeface="Courier" charset="0"/>
              <a:cs typeface="Courier" charset="0"/>
            </a:endParaRPr>
          </a:p>
          <a:p>
            <a:r>
              <a:rPr lang="en-US" sz="2400" b="1" dirty="0" err="1" smtClean="0">
                <a:solidFill>
                  <a:srgbClr val="0432FF"/>
                </a:solidFill>
                <a:latin typeface="Courier" charset="0"/>
                <a:ea typeface="Courier" charset="0"/>
                <a:cs typeface="Courier" charset="0"/>
              </a:rPr>
              <a:t>var</a:t>
            </a:r>
            <a:r>
              <a:rPr lang="en-US" sz="2400" dirty="0" smtClean="0">
                <a:solidFill>
                  <a:srgbClr val="0432FF"/>
                </a:solidFill>
                <a:latin typeface="Courier" charset="0"/>
                <a:ea typeface="Courier" charset="0"/>
                <a:cs typeface="Courier" charset="0"/>
              </a:rPr>
              <a:t> </a:t>
            </a:r>
            <a:r>
              <a:rPr lang="en-US" sz="2400" dirty="0" smtClean="0">
                <a:latin typeface="Courier" charset="0"/>
                <a:ea typeface="Courier" charset="0"/>
                <a:cs typeface="Courier" charset="0"/>
              </a:rPr>
              <a:t>evens </a:t>
            </a:r>
            <a:r>
              <a:rPr lang="en-US" sz="2400" dirty="0">
                <a:latin typeface="Courier" charset="0"/>
                <a:ea typeface="Courier" charset="0"/>
                <a:cs typeface="Courier" charset="0"/>
              </a:rPr>
              <a:t>= []</a:t>
            </a:r>
          </a:p>
          <a:p>
            <a:r>
              <a:rPr lang="en-US" sz="2400" b="1" dirty="0" smtClean="0">
                <a:solidFill>
                  <a:srgbClr val="0432FF"/>
                </a:solidFill>
                <a:latin typeface="Courier" charset="0"/>
                <a:ea typeface="Courier" charset="0"/>
                <a:cs typeface="Courier" charset="0"/>
              </a:rPr>
              <a:t>for</a:t>
            </a:r>
            <a:r>
              <a:rPr lang="en-US" sz="2400" dirty="0" smtClean="0">
                <a:latin typeface="Courier" charset="0"/>
                <a:ea typeface="Courier" charset="0"/>
                <a:cs typeface="Courier" charset="0"/>
              </a:rPr>
              <a:t>(</a:t>
            </a:r>
            <a:r>
              <a:rPr lang="en-US" sz="2400" b="1" dirty="0" err="1" smtClean="0">
                <a:solidFill>
                  <a:srgbClr val="0432FF"/>
                </a:solidFill>
                <a:latin typeface="Courier" charset="0"/>
                <a:ea typeface="Courier" charset="0"/>
                <a:cs typeface="Courier" charset="0"/>
              </a:rPr>
              <a:t>var</a:t>
            </a:r>
            <a:r>
              <a:rPr lang="en-US" sz="2400" dirty="0" smtClean="0">
                <a:latin typeface="Courier" charset="0"/>
                <a:ea typeface="Courier" charset="0"/>
                <a:cs typeface="Courier" charset="0"/>
              </a:rPr>
              <a:t> </a:t>
            </a:r>
            <a:r>
              <a:rPr lang="en-US" sz="2400" dirty="0" err="1">
                <a:latin typeface="Courier" charset="0"/>
                <a:ea typeface="Courier" charset="0"/>
                <a:cs typeface="Courier" charset="0"/>
              </a:rPr>
              <a:t>i</a:t>
            </a:r>
            <a:r>
              <a:rPr lang="en-US" sz="2400" dirty="0">
                <a:latin typeface="Courier" charset="0"/>
                <a:ea typeface="Courier" charset="0"/>
                <a:cs typeface="Courier" charset="0"/>
              </a:rPr>
              <a:t> = 0; </a:t>
            </a:r>
            <a:r>
              <a:rPr lang="en-US" sz="2400" dirty="0" err="1">
                <a:latin typeface="Courier" charset="0"/>
                <a:ea typeface="Courier" charset="0"/>
                <a:cs typeface="Courier" charset="0"/>
              </a:rPr>
              <a:t>i</a:t>
            </a:r>
            <a:r>
              <a:rPr lang="en-US" sz="2400" dirty="0">
                <a:latin typeface="Courier" charset="0"/>
                <a:ea typeface="Courier" charset="0"/>
                <a:cs typeface="Courier" charset="0"/>
              </a:rPr>
              <a:t> &lt; 100; </a:t>
            </a:r>
            <a:r>
              <a:rPr lang="en-US" sz="2400" dirty="0" err="1">
                <a:latin typeface="Courier" charset="0"/>
                <a:ea typeface="Courier" charset="0"/>
                <a:cs typeface="Courier" charset="0"/>
              </a:rPr>
              <a:t>i</a:t>
            </a:r>
            <a:r>
              <a:rPr lang="en-US" sz="2400" dirty="0">
                <a:latin typeface="Courier" charset="0"/>
                <a:ea typeface="Courier" charset="0"/>
                <a:cs typeface="Courier" charset="0"/>
              </a:rPr>
              <a:t>++) {</a:t>
            </a:r>
          </a:p>
          <a:p>
            <a:r>
              <a:rPr lang="en-US" sz="2400" b="1" dirty="0">
                <a:solidFill>
                  <a:srgbClr val="0432FF"/>
                </a:solidFill>
                <a:latin typeface="Courier" charset="0"/>
                <a:ea typeface="Courier" charset="0"/>
                <a:cs typeface="Courier" charset="0"/>
              </a:rPr>
              <a:t> </a:t>
            </a:r>
            <a:r>
              <a:rPr lang="en-US" sz="2400" b="1" dirty="0" smtClean="0">
                <a:solidFill>
                  <a:srgbClr val="0432FF"/>
                </a:solidFill>
                <a:latin typeface="Courier" charset="0"/>
                <a:ea typeface="Courier" charset="0"/>
                <a:cs typeface="Courier" charset="0"/>
              </a:rPr>
              <a:t>   if</a:t>
            </a:r>
            <a:r>
              <a:rPr lang="en-US" sz="2400" dirty="0">
                <a:latin typeface="Courier" charset="0"/>
                <a:ea typeface="Courier" charset="0"/>
                <a:cs typeface="Courier" charset="0"/>
              </a:rPr>
              <a:t>(</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 </a:t>
            </a:r>
            <a:r>
              <a:rPr lang="en-US" sz="2400" dirty="0">
                <a:latin typeface="Courier" charset="0"/>
                <a:ea typeface="Courier" charset="0"/>
                <a:cs typeface="Courier" charset="0"/>
              </a:rPr>
              <a:t>% 2 </a:t>
            </a:r>
            <a:r>
              <a:rPr lang="en-US" sz="2400" b="1" dirty="0">
                <a:solidFill>
                  <a:srgbClr val="0432FF"/>
                </a:solidFill>
                <a:latin typeface="Courier" charset="0"/>
                <a:ea typeface="Courier" charset="0"/>
                <a:cs typeface="Courier" charset="0"/>
              </a:rPr>
              <a:t>==</a:t>
            </a:r>
            <a:r>
              <a:rPr lang="en-US" sz="2400" dirty="0">
                <a:solidFill>
                  <a:srgbClr val="0432FF"/>
                </a:solidFill>
                <a:latin typeface="Courier" charset="0"/>
                <a:ea typeface="Courier" charset="0"/>
                <a:cs typeface="Courier" charset="0"/>
              </a:rPr>
              <a:t> </a:t>
            </a:r>
            <a:r>
              <a:rPr lang="en-US" sz="2400" dirty="0" smtClean="0">
                <a:latin typeface="Courier" charset="0"/>
                <a:ea typeface="Courier" charset="0"/>
                <a:cs typeface="Courier" charset="0"/>
              </a:rPr>
              <a:t>0) {</a:t>
            </a:r>
            <a:endParaRPr lang="en-US" sz="2400" dirty="0">
              <a:latin typeface="Courier" charset="0"/>
              <a:ea typeface="Courier" charset="0"/>
              <a:cs typeface="Courier" charset="0"/>
            </a:endParaRPr>
          </a:p>
          <a:p>
            <a:r>
              <a:rPr lang="en-US" sz="2400" dirty="0">
                <a:latin typeface="Courier" charset="0"/>
                <a:ea typeface="Courier" charset="0"/>
                <a:cs typeface="Courier" charset="0"/>
              </a:rPr>
              <a:t>        </a:t>
            </a:r>
            <a:r>
              <a:rPr lang="en-US" sz="2400" dirty="0" err="1" smtClean="0">
                <a:latin typeface="Courier" charset="0"/>
                <a:ea typeface="Courier" charset="0"/>
                <a:cs typeface="Courier" charset="0"/>
              </a:rPr>
              <a:t>evens.push</a:t>
            </a:r>
            <a:r>
              <a:rPr lang="en-US" sz="2400" dirty="0" smtClean="0">
                <a:latin typeface="Courier" charset="0"/>
                <a:ea typeface="Courier" charset="0"/>
                <a:cs typeface="Courier" charset="0"/>
              </a:rPr>
              <a:t>(</a:t>
            </a:r>
            <a:r>
              <a:rPr lang="en-US" sz="2400" dirty="0" err="1" smtClean="0">
                <a:latin typeface="Courier" charset="0"/>
                <a:ea typeface="Courier" charset="0"/>
                <a:cs typeface="Courier" charset="0"/>
              </a:rPr>
              <a:t>i</a:t>
            </a:r>
            <a:r>
              <a:rPr lang="en-US" sz="2400" dirty="0" smtClean="0">
                <a:latin typeface="Courier" charset="0"/>
                <a:ea typeface="Courier" charset="0"/>
                <a:cs typeface="Courier" charset="0"/>
              </a:rPr>
              <a:t>)</a:t>
            </a:r>
          </a:p>
          <a:p>
            <a:r>
              <a:rPr lang="en-US" sz="2400" dirty="0">
                <a:latin typeface="Courier" charset="0"/>
                <a:ea typeface="Courier" charset="0"/>
                <a:cs typeface="Courier" charset="0"/>
              </a:rPr>
              <a:t> </a:t>
            </a:r>
            <a:r>
              <a:rPr lang="en-US" sz="2400" dirty="0" smtClean="0">
                <a:latin typeface="Courier" charset="0"/>
                <a:ea typeface="Courier" charset="0"/>
                <a:cs typeface="Courier" charset="0"/>
              </a:rPr>
              <a:t>   }</a:t>
            </a:r>
          </a:p>
          <a:p>
            <a:r>
              <a:rPr lang="en-US" sz="2400" dirty="0">
                <a:latin typeface="Courier" charset="0"/>
                <a:ea typeface="Courier" charset="0"/>
                <a:cs typeface="Courier" charset="0"/>
              </a:rPr>
              <a:t>}</a:t>
            </a:r>
          </a:p>
          <a:p>
            <a:r>
              <a:rPr lang="en-US" sz="2400" b="1" dirty="0" err="1" smtClean="0">
                <a:solidFill>
                  <a:srgbClr val="0432FF"/>
                </a:solidFill>
                <a:latin typeface="Courier" charset="0"/>
                <a:ea typeface="Courier" charset="0"/>
                <a:cs typeface="Courier" charset="0"/>
              </a:rPr>
              <a:t>console.log</a:t>
            </a:r>
            <a:r>
              <a:rPr lang="en-US" sz="2400" dirty="0" smtClean="0">
                <a:latin typeface="Courier" charset="0"/>
                <a:ea typeface="Courier" charset="0"/>
                <a:cs typeface="Courier" charset="0"/>
              </a:rPr>
              <a:t>(list)</a:t>
            </a:r>
            <a:endParaRPr lang="en-US" sz="2400" dirty="0">
              <a:latin typeface="Courier" charset="0"/>
              <a:ea typeface="Courier" charset="0"/>
              <a:cs typeface="Courier"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72323" y="2123204"/>
            <a:ext cx="2866352" cy="5061717"/>
          </a:xfrm>
          <a:prstGeom prst="rect">
            <a:avLst/>
          </a:prstGeom>
        </p:spPr>
      </p:pic>
    </p:spTree>
    <p:extLst>
      <p:ext uri="{BB962C8B-B14F-4D97-AF65-F5344CB8AC3E}">
        <p14:creationId xmlns:p14="http://schemas.microsoft.com/office/powerpoint/2010/main" val="183046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Variables are Like Boxes</a:t>
            </a:r>
            <a:endParaRPr lang="en-US" sz="4409" b="1" i="1" dirty="0">
              <a:solidFill>
                <a:schemeClr val="tx1"/>
              </a:solidFill>
              <a:latin typeface="Century Gothic"/>
              <a:cs typeface="Century Gothic"/>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53813" y="964510"/>
            <a:ext cx="6595165" cy="6595165"/>
          </a:xfrm>
          <a:prstGeom prst="rect">
            <a:avLst/>
          </a:prstGeom>
        </p:spPr>
      </p:pic>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9993" b="96322" l="9985" r="89990"/>
                    </a14:imgEffect>
                  </a14:imgLayer>
                </a14:imgProps>
              </a:ext>
              <a:ext uri="{28A0092B-C50C-407E-A947-70E740481C1C}">
                <a14:useLocalDpi xmlns:a14="http://schemas.microsoft.com/office/drawing/2010/main"/>
              </a:ext>
            </a:extLst>
          </a:blip>
          <a:stretch>
            <a:fillRect/>
          </a:stretch>
        </p:blipFill>
        <p:spPr>
          <a:xfrm>
            <a:off x="5727409" y="3892489"/>
            <a:ext cx="4352687" cy="3264515"/>
          </a:xfrm>
          <a:prstGeom prst="rect">
            <a:avLst/>
          </a:prstGeom>
        </p:spPr>
      </p:pic>
    </p:spTree>
    <p:extLst>
      <p:ext uri="{BB962C8B-B14F-4D97-AF65-F5344CB8AC3E}">
        <p14:creationId xmlns:p14="http://schemas.microsoft.com/office/powerpoint/2010/main" val="88744339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032" y="2258411"/>
            <a:ext cx="9072563" cy="2878155"/>
          </a:xfrm>
          <a:prstGeom prst="rect">
            <a:avLst/>
          </a:prstGeom>
          <a:noFill/>
        </p:spPr>
        <p:txBody>
          <a:bodyPr wrap="square" lIns="100769" tIns="50385" rIns="100769" bIns="50385" rtlCol="0">
            <a:spAutoFit/>
          </a:bodyPr>
          <a:lstStyle/>
          <a:p>
            <a:pPr algn="ctr"/>
            <a:r>
              <a:rPr lang="en-US" sz="4850" dirty="0">
                <a:latin typeface="Arial"/>
                <a:cs typeface="Arial"/>
              </a:rPr>
              <a:t>Computer science is vocational</a:t>
            </a:r>
          </a:p>
          <a:p>
            <a:pPr algn="ctr"/>
            <a:endParaRPr lang="en-US" sz="4850" dirty="0">
              <a:latin typeface="Arial"/>
              <a:cs typeface="Arial"/>
            </a:endParaRPr>
          </a:p>
          <a:p>
            <a:pPr algn="ctr"/>
            <a:endParaRPr lang="en-US" sz="4850" dirty="0">
              <a:latin typeface="Arial"/>
              <a:cs typeface="Arial"/>
            </a:endParaRPr>
          </a:p>
          <a:p>
            <a:pPr algn="ctr"/>
            <a:endParaRPr lang="en-US" sz="4850" dirty="0">
              <a:latin typeface="Arial"/>
              <a:cs typeface="Arial"/>
            </a:endParaRPr>
          </a:p>
        </p:txBody>
      </p:sp>
      <p:sp>
        <p:nvSpPr>
          <p:cNvPr id="5"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smtClean="0">
                <a:latin typeface="Calibri"/>
                <a:cs typeface="Calibri"/>
              </a:rPr>
              <a:t>Some may think:</a:t>
            </a:r>
            <a:endParaRPr lang="en-US" sz="5071" dirty="0">
              <a:latin typeface="Calibri"/>
              <a:cs typeface="Calibri"/>
            </a:endParaRPr>
          </a:p>
        </p:txBody>
      </p:sp>
    </p:spTree>
    <p:extLst>
      <p:ext uri="{BB962C8B-B14F-4D97-AF65-F5344CB8AC3E}">
        <p14:creationId xmlns:p14="http://schemas.microsoft.com/office/powerpoint/2010/main" val="1944802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032" y="2258411"/>
            <a:ext cx="9072563" cy="4266356"/>
          </a:xfrm>
          <a:prstGeom prst="rect">
            <a:avLst/>
          </a:prstGeom>
          <a:noFill/>
        </p:spPr>
        <p:txBody>
          <a:bodyPr wrap="square" lIns="100769" tIns="50385" rIns="100769" bIns="50385" rtlCol="0">
            <a:spAutoFit/>
          </a:bodyPr>
          <a:lstStyle/>
          <a:p>
            <a:pPr algn="ctr"/>
            <a:r>
              <a:rPr lang="en-US" sz="4850" strike="sngStrike" dirty="0">
                <a:latin typeface="Arial"/>
                <a:cs typeface="Arial"/>
              </a:rPr>
              <a:t>Computer science is vocational</a:t>
            </a:r>
          </a:p>
          <a:p>
            <a:pPr algn="ctr"/>
            <a:endParaRPr lang="en-US" sz="4850" dirty="0">
              <a:latin typeface="Arial"/>
              <a:cs typeface="Arial"/>
            </a:endParaRPr>
          </a:p>
          <a:p>
            <a:pPr algn="ctr"/>
            <a:r>
              <a:rPr lang="en-US" sz="4850" dirty="0">
                <a:latin typeface="Arial"/>
                <a:cs typeface="Arial"/>
              </a:rPr>
              <a:t>Computer science is foundational</a:t>
            </a:r>
          </a:p>
          <a:p>
            <a:pPr algn="ctr"/>
            <a:endParaRPr lang="en-US" sz="4850" dirty="0">
              <a:latin typeface="Arial"/>
              <a:cs typeface="Arial"/>
            </a:endParaRPr>
          </a:p>
          <a:p>
            <a:pPr algn="ctr"/>
            <a:endParaRPr lang="en-US" sz="4850" dirty="0">
              <a:latin typeface="Arial"/>
              <a:cs typeface="Arial"/>
            </a:endParaRPr>
          </a:p>
        </p:txBody>
      </p:sp>
      <p:sp>
        <p:nvSpPr>
          <p:cNvPr id="5"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smtClean="0">
                <a:latin typeface="Calibri"/>
                <a:cs typeface="Calibri"/>
              </a:rPr>
              <a:t>Some may think:</a:t>
            </a:r>
            <a:endParaRPr lang="en-US" sz="5071" dirty="0">
              <a:latin typeface="Calibri"/>
              <a:cs typeface="Calibri"/>
            </a:endParaRPr>
          </a:p>
        </p:txBody>
      </p:sp>
    </p:spTree>
    <p:extLst>
      <p:ext uri="{BB962C8B-B14F-4D97-AF65-F5344CB8AC3E}">
        <p14:creationId xmlns:p14="http://schemas.microsoft.com/office/powerpoint/2010/main" val="1487236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undational.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1805" y="1808877"/>
            <a:ext cx="8778544" cy="4937931"/>
          </a:xfrm>
          <a:prstGeom prst="rect">
            <a:avLst/>
          </a:prstGeom>
        </p:spPr>
      </p:pic>
      <p:sp>
        <p:nvSpPr>
          <p:cNvPr id="5" name="Title 1"/>
          <p:cNvSpPr txBox="1">
            <a:spLocks/>
          </p:cNvSpPr>
          <p:nvPr/>
        </p:nvSpPr>
        <p:spPr>
          <a:xfrm>
            <a:off x="3864239" y="5478606"/>
            <a:ext cx="3906242" cy="934558"/>
          </a:xfrm>
          <a:prstGeom prst="rect">
            <a:avLst/>
          </a:prstGeom>
        </p:spPr>
        <p:txBody>
          <a:bodyPr lIns="74085" tIns="37044" rIns="74085" bIns="37044">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gn="ctr">
              <a:lnSpc>
                <a:spcPct val="100000"/>
              </a:lnSpc>
            </a:pPr>
            <a:r>
              <a:rPr lang="en-US" sz="1984" dirty="0">
                <a:solidFill>
                  <a:srgbClr val="000000"/>
                </a:solidFill>
                <a:latin typeface="Arial"/>
                <a:ea typeface="Adobe Gothic Std B" panose="020B0800000000000000" pitchFamily="34" charset="-128"/>
                <a:cs typeface="Arial"/>
              </a:rPr>
              <a:t>Just like you learn about the </a:t>
            </a:r>
            <a:r>
              <a:rPr lang="en-US" sz="1984" b="1" i="1" dirty="0">
                <a:solidFill>
                  <a:srgbClr val="000000"/>
                </a:solidFill>
                <a:latin typeface="Arial"/>
                <a:ea typeface="Adobe Gothic Std B" panose="020B0800000000000000" pitchFamily="34" charset="-128"/>
                <a:cs typeface="Arial"/>
              </a:rPr>
              <a:t>digestive system</a:t>
            </a:r>
            <a:r>
              <a:rPr lang="en-US" sz="1984" dirty="0">
                <a:solidFill>
                  <a:srgbClr val="000000"/>
                </a:solidFill>
                <a:latin typeface="Arial"/>
                <a:ea typeface="Adobe Gothic Std B" panose="020B0800000000000000" pitchFamily="34" charset="-128"/>
                <a:cs typeface="Arial"/>
              </a:rPr>
              <a:t>, </a:t>
            </a:r>
            <a:r>
              <a:rPr lang="en-US" sz="1984" b="1" i="1" dirty="0">
                <a:solidFill>
                  <a:srgbClr val="000000"/>
                </a:solidFill>
                <a:latin typeface="Arial"/>
                <a:ea typeface="Adobe Gothic Std B" panose="020B0800000000000000" pitchFamily="34" charset="-128"/>
                <a:cs typeface="Arial"/>
              </a:rPr>
              <a:t>photosynthesis</a:t>
            </a:r>
            <a:r>
              <a:rPr lang="en-US" sz="1984" dirty="0">
                <a:solidFill>
                  <a:srgbClr val="000000"/>
                </a:solidFill>
                <a:latin typeface="Arial"/>
                <a:ea typeface="Adobe Gothic Std B" panose="020B0800000000000000" pitchFamily="34" charset="-128"/>
                <a:cs typeface="Arial"/>
              </a:rPr>
              <a:t>, or </a:t>
            </a:r>
            <a:r>
              <a:rPr lang="en-US" sz="1984" b="1" i="1" dirty="0">
                <a:solidFill>
                  <a:srgbClr val="000000"/>
                </a:solidFill>
                <a:latin typeface="Arial"/>
                <a:ea typeface="Adobe Gothic Std B" panose="020B0800000000000000" pitchFamily="34" charset="-128"/>
                <a:cs typeface="Arial"/>
              </a:rPr>
              <a:t>electricity</a:t>
            </a:r>
            <a:r>
              <a:rPr lang="en-US" sz="1984" dirty="0">
                <a:solidFill>
                  <a:srgbClr val="000000"/>
                </a:solidFill>
                <a:latin typeface="Arial"/>
                <a:ea typeface="Adobe Gothic Std B" panose="020B0800000000000000" pitchFamily="34" charset="-128"/>
                <a:cs typeface="Arial"/>
              </a:rPr>
              <a:t>.</a:t>
            </a:r>
          </a:p>
        </p:txBody>
      </p:sp>
      <p:sp>
        <p:nvSpPr>
          <p:cNvPr id="6"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dirty="0" smtClean="0">
                <a:latin typeface="Calibri"/>
                <a:cs typeface="Calibri"/>
              </a:rPr>
              <a:t>Computational thinking is foundational</a:t>
            </a:r>
            <a:endParaRPr lang="en-US" dirty="0">
              <a:latin typeface="Calibri"/>
              <a:cs typeface="Calibri"/>
            </a:endParaRPr>
          </a:p>
        </p:txBody>
      </p:sp>
    </p:spTree>
    <p:extLst>
      <p:ext uri="{BB962C8B-B14F-4D97-AF65-F5344CB8AC3E}">
        <p14:creationId xmlns:p14="http://schemas.microsoft.com/office/powerpoint/2010/main" val="1421720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71909" y="6360550"/>
            <a:ext cx="3306365" cy="254498"/>
          </a:xfrm>
          <a:prstGeom prst="rect">
            <a:avLst/>
          </a:prstGeom>
        </p:spPr>
        <p:txBody>
          <a:bodyPr wrap="none" lIns="37788" tIns="18894" rIns="37788" bIns="18894">
            <a:spAutoFit/>
          </a:bodyPr>
          <a:lstStyle/>
          <a:p>
            <a:pPr>
              <a:lnSpc>
                <a:spcPct val="100000"/>
              </a:lnSpc>
            </a:pPr>
            <a:r>
              <a:rPr lang="en-US" sz="1406" dirty="0">
                <a:latin typeface="Arial"/>
                <a:ea typeface="Adobe Gothic Std B" panose="020B0800000000000000" pitchFamily="34" charset="-128"/>
                <a:cs typeface="Arial"/>
              </a:rPr>
              <a:t>Source: Brookings Institute via </a:t>
            </a:r>
            <a:r>
              <a:rPr lang="en-US" sz="1406" dirty="0" err="1">
                <a:latin typeface="Arial"/>
                <a:ea typeface="Adobe Gothic Std B" panose="020B0800000000000000" pitchFamily="34" charset="-128"/>
                <a:cs typeface="Arial"/>
              </a:rPr>
              <a:t>Code.org</a:t>
            </a:r>
            <a:endParaRPr lang="en-US" sz="1406" dirty="0">
              <a:latin typeface="Arial"/>
              <a:ea typeface="Adobe Gothic Std B" panose="020B0800000000000000" pitchFamily="34" charset="-128"/>
              <a:cs typeface="Arial"/>
            </a:endParaRPr>
          </a:p>
        </p:txBody>
      </p:sp>
      <p:sp>
        <p:nvSpPr>
          <p:cNvPr id="7" name="Title 1"/>
          <p:cNvSpPr txBox="1">
            <a:spLocks/>
          </p:cNvSpPr>
          <p:nvPr/>
        </p:nvSpPr>
        <p:spPr>
          <a:xfrm>
            <a:off x="6500173" y="2233383"/>
            <a:ext cx="3731661" cy="3251907"/>
          </a:xfrm>
          <a:prstGeom prst="rect">
            <a:avLst/>
          </a:prstGeom>
        </p:spPr>
        <p:txBody>
          <a:bodyPr lIns="27782" tIns="13891" rIns="27782" bIns="13891">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a:lnSpc>
                <a:spcPct val="100000"/>
              </a:lnSpc>
            </a:pPr>
            <a:r>
              <a:rPr lang="en-US" sz="2067" dirty="0">
                <a:solidFill>
                  <a:srgbClr val="000000"/>
                </a:solidFill>
                <a:latin typeface="Arial"/>
                <a:ea typeface="Adobe Gothic Std B" panose="020B0800000000000000" pitchFamily="34" charset="-128"/>
                <a:cs typeface="Arial"/>
              </a:rPr>
              <a:t>500,000 current openings: These jobs are in </a:t>
            </a:r>
            <a:r>
              <a:rPr lang="en-US" sz="2067" b="1" i="1" dirty="0">
                <a:solidFill>
                  <a:srgbClr val="000000"/>
                </a:solidFill>
                <a:latin typeface="Arial"/>
                <a:ea typeface="Adobe Gothic Std B" panose="020B0800000000000000" pitchFamily="34" charset="-128"/>
                <a:cs typeface="Arial"/>
              </a:rPr>
              <a:t>every</a:t>
            </a:r>
            <a:r>
              <a:rPr lang="en-US" sz="2067" dirty="0">
                <a:solidFill>
                  <a:srgbClr val="000000"/>
                </a:solidFill>
                <a:latin typeface="Arial"/>
                <a:ea typeface="Adobe Gothic Std B" panose="020B0800000000000000" pitchFamily="34" charset="-128"/>
                <a:cs typeface="Arial"/>
              </a:rPr>
              <a:t> industry and </a:t>
            </a:r>
            <a:r>
              <a:rPr lang="en-US" sz="2067" b="1" i="1" dirty="0">
                <a:solidFill>
                  <a:srgbClr val="000000"/>
                </a:solidFill>
                <a:latin typeface="Arial"/>
                <a:ea typeface="Adobe Gothic Std B" panose="020B0800000000000000" pitchFamily="34" charset="-128"/>
                <a:cs typeface="Arial"/>
              </a:rPr>
              <a:t>every</a:t>
            </a:r>
            <a:r>
              <a:rPr lang="en-US" sz="2067" dirty="0">
                <a:solidFill>
                  <a:srgbClr val="000000"/>
                </a:solidFill>
                <a:latin typeface="Arial"/>
                <a:ea typeface="Adobe Gothic Std B" panose="020B0800000000000000" pitchFamily="34" charset="-128"/>
                <a:cs typeface="Arial"/>
              </a:rPr>
              <a:t> state, and they’re projected to grow at twice the rate of all other jobs.</a:t>
            </a:r>
          </a:p>
        </p:txBody>
      </p:sp>
      <p:pic>
        <p:nvPicPr>
          <p:cNvPr id="8" name="Picture 7"/>
          <p:cNvPicPr>
            <a:picLocks noChangeAspect="1"/>
          </p:cNvPicPr>
          <p:nvPr/>
        </p:nvPicPr>
        <p:blipFill>
          <a:blip r:embed="rId2"/>
          <a:stretch>
            <a:fillRect/>
          </a:stretch>
        </p:blipFill>
        <p:spPr>
          <a:xfrm>
            <a:off x="-1" y="2034433"/>
            <a:ext cx="6422753" cy="3870120"/>
          </a:xfrm>
          <a:prstGeom prst="rect">
            <a:avLst/>
          </a:prstGeom>
        </p:spPr>
      </p:pic>
      <p:sp>
        <p:nvSpPr>
          <p:cNvPr id="9" name="Rectangle 8"/>
          <p:cNvSpPr/>
          <p:nvPr/>
        </p:nvSpPr>
        <p:spPr>
          <a:xfrm>
            <a:off x="3039308" y="2003351"/>
            <a:ext cx="3326606" cy="1633061"/>
          </a:xfrm>
          <a:prstGeom prst="rect">
            <a:avLst/>
          </a:prstGeom>
          <a:noFill/>
          <a:ln w="571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p:cNvSpPr txBox="1">
            <a:spLocks/>
          </p:cNvSpPr>
          <p:nvPr/>
        </p:nvSpPr>
        <p:spPr>
          <a:xfrm>
            <a:off x="529" y="-4836"/>
            <a:ext cx="10079567" cy="816445"/>
          </a:xfrm>
          <a:prstGeom prst="rect">
            <a:avLst/>
          </a:prstGeom>
          <a:solidFill>
            <a:srgbClr val="C3D69B">
              <a:alpha val="80000"/>
            </a:srgbClr>
          </a:solidFill>
        </p:spPr>
        <p:txBody>
          <a:bodyPr vert="horz" lIns="100796" tIns="50398" rIns="100796" bIns="50398"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5071" dirty="0" smtClean="0">
                <a:latin typeface="Calibri"/>
                <a:cs typeface="Calibri"/>
              </a:rPr>
              <a:t>But there are vocations involved </a:t>
            </a:r>
            <a:r>
              <a:rPr lang="en-US" sz="5071" dirty="0" smtClean="0">
                <a:latin typeface="Calibri"/>
                <a:cs typeface="Calibri"/>
                <a:sym typeface="Wingdings"/>
              </a:rPr>
              <a:t></a:t>
            </a:r>
            <a:endParaRPr lang="en-US" sz="5071" dirty="0">
              <a:latin typeface="Calibri"/>
              <a:cs typeface="Calibri"/>
            </a:endParaRPr>
          </a:p>
        </p:txBody>
      </p:sp>
    </p:spTree>
    <p:extLst>
      <p:ext uri="{BB962C8B-B14F-4D97-AF65-F5344CB8AC3E}">
        <p14:creationId xmlns:p14="http://schemas.microsoft.com/office/powerpoint/2010/main" val="454297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67464" y="3013469"/>
            <a:ext cx="10667541" cy="660181"/>
          </a:xfrm>
          <a:prstGeom prst="rect">
            <a:avLst/>
          </a:prstGeom>
          <a:noFill/>
        </p:spPr>
        <p:txBody>
          <a:bodyPr wrap="square" rtlCol="0">
            <a:spAutoFit/>
          </a:bodyPr>
          <a:lstStyle/>
          <a:p>
            <a:pPr algn="ctr"/>
            <a:r>
              <a:rPr lang="en-US" sz="3968" dirty="0" smtClean="0">
                <a:solidFill>
                  <a:schemeClr val="bg1"/>
                </a:solidFill>
                <a:ea typeface="Arial" charset="0"/>
                <a:cs typeface="Arial" charset="0"/>
              </a:rPr>
              <a:t>Acknowledge our practice</a:t>
            </a:r>
            <a:endParaRPr lang="en-US" sz="3968" dirty="0">
              <a:solidFill>
                <a:schemeClr val="bg1"/>
              </a:solidFill>
              <a:ea typeface="Arial" charset="0"/>
              <a:cs typeface="Arial" charset="0"/>
            </a:endParaRPr>
          </a:p>
        </p:txBody>
      </p:sp>
    </p:spTree>
    <p:extLst>
      <p:ext uri="{BB962C8B-B14F-4D97-AF65-F5344CB8AC3E}">
        <p14:creationId xmlns:p14="http://schemas.microsoft.com/office/powerpoint/2010/main" val="2088370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356721" y="2749132"/>
            <a:ext cx="6024990" cy="4219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2"/>
          <p:cNvSpPr txBox="1">
            <a:spLocks noChangeArrowheads="1"/>
          </p:cNvSpPr>
          <p:nvPr/>
        </p:nvSpPr>
        <p:spPr>
          <a:xfrm>
            <a:off x="529" y="-26250"/>
            <a:ext cx="10079567" cy="82246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409" b="1" dirty="0">
                <a:solidFill>
                  <a:srgbClr val="000000"/>
                </a:solidFill>
                <a:latin typeface="Century Gothic"/>
                <a:cs typeface="Century Gothic"/>
              </a:rPr>
              <a:t>Methods are Like Toasters</a:t>
            </a:r>
          </a:p>
        </p:txBody>
      </p:sp>
      <p:pic>
        <p:nvPicPr>
          <p:cNvPr id="133123" name="Picture 5"/>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73517" y="1116451"/>
            <a:ext cx="2143658" cy="2141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24" name="Picture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137187" y="922210"/>
            <a:ext cx="2813879" cy="22521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25" name="TextBox 8"/>
          <p:cNvSpPr txBox="1">
            <a:spLocks noChangeArrowheads="1"/>
          </p:cNvSpPr>
          <p:nvPr/>
        </p:nvSpPr>
        <p:spPr bwMode="auto">
          <a:xfrm>
            <a:off x="397911" y="3053619"/>
            <a:ext cx="1896673" cy="471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646" dirty="0">
                <a:solidFill>
                  <a:srgbClr val="010000"/>
                </a:solidFill>
              </a:rPr>
              <a:t>parameter(s)</a:t>
            </a:r>
          </a:p>
        </p:txBody>
      </p:sp>
      <p:pic>
        <p:nvPicPr>
          <p:cNvPr id="133126" name="Picture 9"/>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401590" y="629972"/>
            <a:ext cx="2694884" cy="2694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27" name="Picture 11"/>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35481" y="603725"/>
            <a:ext cx="2217154" cy="2661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28" name="TextBox 12"/>
          <p:cNvSpPr txBox="1">
            <a:spLocks noChangeArrowheads="1"/>
          </p:cNvSpPr>
          <p:nvPr/>
        </p:nvSpPr>
        <p:spPr bwMode="auto">
          <a:xfrm>
            <a:off x="7444709" y="3006370"/>
            <a:ext cx="994183" cy="471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646">
                <a:solidFill>
                  <a:srgbClr val="010000"/>
                </a:solidFill>
              </a:rPr>
              <a:t>return</a:t>
            </a:r>
          </a:p>
        </p:txBody>
      </p:sp>
    </p:spTree>
    <p:extLst>
      <p:ext uri="{BB962C8B-B14F-4D97-AF65-F5344CB8AC3E}">
        <p14:creationId xmlns:p14="http://schemas.microsoft.com/office/powerpoint/2010/main" val="1776269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Template>
  <TotalTime>24408</TotalTime>
  <Words>1336</Words>
  <Application>Microsoft Macintosh PowerPoint</Application>
  <PresentationFormat>Custom</PresentationFormat>
  <Paragraphs>333</Paragraphs>
  <Slides>84</Slides>
  <Notes>15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84</vt:i4>
      </vt:variant>
    </vt:vector>
  </HeadingPairs>
  <TitlesOfParts>
    <vt:vector size="100" baseType="lpstr">
      <vt:lpstr>Adobe Gothic Std B</vt:lpstr>
      <vt:lpstr>Arial Unicode MS</vt:lpstr>
      <vt:lpstr>Calibri</vt:lpstr>
      <vt:lpstr>Century Gothic</vt:lpstr>
      <vt:lpstr>Chalkboard</vt:lpstr>
      <vt:lpstr>Courier</vt:lpstr>
      <vt:lpstr>Courier New</vt:lpstr>
      <vt:lpstr>DejaVu Serif</vt:lpstr>
      <vt:lpstr>Helvetica Neue Light</vt:lpstr>
      <vt:lpstr>ＭＳ Ｐゴシック</vt:lpstr>
      <vt:lpstr>Times</vt:lpstr>
      <vt:lpstr>Times New Roman</vt:lpstr>
      <vt:lpstr>Wingdings</vt:lpstr>
      <vt:lpstr>宋体</vt:lpstr>
      <vt:lpstr>Arial</vt:lpstr>
      <vt:lpstr>teaching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Eric Roberts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Search is Important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Schwarz</dc:creator>
  <cp:lastModifiedBy>Chris James Piech</cp:lastModifiedBy>
  <cp:revision>434</cp:revision>
  <cp:lastPrinted>2017-03-10T17:37:07Z</cp:lastPrinted>
  <dcterms:created xsi:type="dcterms:W3CDTF">2012-01-18T02:26:13Z</dcterms:created>
  <dcterms:modified xsi:type="dcterms:W3CDTF">2017-03-13T17:08:46Z</dcterms:modified>
</cp:coreProperties>
</file>